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handoutMasterIdLst>
    <p:handoutMasterId r:id="rId64"/>
  </p:handoutMasterIdLst>
  <p:sldIdLst>
    <p:sldId id="256" r:id="rId2"/>
    <p:sldId id="257" r:id="rId3"/>
    <p:sldId id="258" r:id="rId4"/>
    <p:sldId id="259" r:id="rId5"/>
    <p:sldId id="267" r:id="rId6"/>
    <p:sldId id="260" r:id="rId7"/>
    <p:sldId id="263" r:id="rId8"/>
    <p:sldId id="268" r:id="rId9"/>
    <p:sldId id="269" r:id="rId10"/>
    <p:sldId id="264" r:id="rId11"/>
    <p:sldId id="270" r:id="rId12"/>
    <p:sldId id="271" r:id="rId13"/>
    <p:sldId id="265"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3" r:id="rId32"/>
    <p:sldId id="292" r:id="rId33"/>
    <p:sldId id="294" r:id="rId34"/>
    <p:sldId id="297" r:id="rId35"/>
    <p:sldId id="298" r:id="rId36"/>
    <p:sldId id="289" r:id="rId37"/>
    <p:sldId id="290" r:id="rId38"/>
    <p:sldId id="299" r:id="rId39"/>
    <p:sldId id="300" r:id="rId40"/>
    <p:sldId id="301" r:id="rId41"/>
    <p:sldId id="302" r:id="rId42"/>
    <p:sldId id="303" r:id="rId43"/>
    <p:sldId id="304" r:id="rId44"/>
    <p:sldId id="305" r:id="rId45"/>
    <p:sldId id="306" r:id="rId46"/>
    <p:sldId id="307" r:id="rId47"/>
    <p:sldId id="308" r:id="rId48"/>
    <p:sldId id="309" r:id="rId49"/>
    <p:sldId id="296"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 siu" initials="js" lastIdx="0" clrIdx="0">
    <p:extLst>
      <p:ext uri="{19B8F6BF-5375-455C-9EA6-DF929625EA0E}">
        <p15:presenceInfo xmlns:p15="http://schemas.microsoft.com/office/powerpoint/2012/main" userId="S-1-5-21-725345543-602162358-2146904981-48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03" d="100"/>
          <a:sy n="103" d="100"/>
        </p:scale>
        <p:origin x="138" y="360"/>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8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25BE1-5216-4905-BFA8-3A50E745A0F1}" type="doc">
      <dgm:prSet loTypeId="urn:microsoft.com/office/officeart/2005/8/layout/venn1" loCatId="relationship" qsTypeId="urn:microsoft.com/office/officeart/2005/8/quickstyle/simple4" qsCatId="simple" csTypeId="urn:microsoft.com/office/officeart/2005/8/colors/colorful1" csCatId="colorful" phldr="1"/>
      <dgm:spPr/>
    </dgm:pt>
    <dgm:pt modelId="{31A511EF-82E6-46F2-8D56-3B41766940E2}">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Market News</a:t>
          </a:r>
          <a:endParaRPr lang="en-US" dirty="0">
            <a:latin typeface="+mn-lt"/>
          </a:endParaRPr>
        </a:p>
      </dgm:t>
      <dgm:extLst>
        <a:ext uri="{E40237B7-FDA0-4F09-8148-C483321AD2D9}">
          <dgm14:cNvPr xmlns:dgm14="http://schemas.microsoft.com/office/drawing/2010/diagram" id="0" name="" title="Task 1- market entry strategies"/>
        </a:ext>
      </dgm:extLst>
    </dgm:pt>
    <dgm:pt modelId="{558EBD23-69F9-4C9C-951B-35AE04F45DF2}" type="parTrans" cxnId="{2FD75CCC-F144-4E90-A89B-6B8CF534C6A7}">
      <dgm:prSet/>
      <dgm:spPr/>
      <dgm:t>
        <a:bodyPr/>
        <a:lstStyle/>
        <a:p>
          <a:endParaRPr lang="en-US">
            <a:latin typeface="+mn-lt"/>
          </a:endParaRPr>
        </a:p>
      </dgm:t>
    </dgm:pt>
    <dgm:pt modelId="{D9852E9F-9249-4BC7-9ED7-52FD5BC25B0D}" type="sibTrans" cxnId="{2FD75CCC-F144-4E90-A89B-6B8CF534C6A7}">
      <dgm:prSet/>
      <dgm:spPr/>
      <dgm:t>
        <a:bodyPr/>
        <a:lstStyle/>
        <a:p>
          <a:endParaRPr lang="en-US">
            <a:latin typeface="+mn-lt"/>
          </a:endParaRPr>
        </a:p>
      </dgm:t>
    </dgm:pt>
    <dgm:pt modelId="{7857A2B9-82F1-47E0-A1E4-CF4F93602F77}">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Assets Management</a:t>
          </a:r>
        </a:p>
      </dgm:t>
      <dgm:extLst>
        <a:ext uri="{E40237B7-FDA0-4F09-8148-C483321AD2D9}">
          <dgm14:cNvPr xmlns:dgm14="http://schemas.microsoft.com/office/drawing/2010/diagram" id="0" name="" title="Task 2- product and brand launch"/>
        </a:ext>
      </dgm:extLst>
    </dgm:pt>
    <dgm:pt modelId="{4CF2B930-4CBC-4FEC-8F76-E4271D22ACC1}" type="parTrans" cxnId="{48216F9C-11C3-49EB-906D-D6D952E132F7}">
      <dgm:prSet/>
      <dgm:spPr/>
      <dgm:t>
        <a:bodyPr/>
        <a:lstStyle/>
        <a:p>
          <a:endParaRPr lang="en-US">
            <a:latin typeface="+mn-lt"/>
          </a:endParaRPr>
        </a:p>
      </dgm:t>
    </dgm:pt>
    <dgm:pt modelId="{FBF4032C-6BF0-45B2-963F-81F9DEBFE1BC}" type="sibTrans" cxnId="{48216F9C-11C3-49EB-906D-D6D952E132F7}">
      <dgm:prSet/>
      <dgm:spPr/>
      <dgm:t>
        <a:bodyPr/>
        <a:lstStyle/>
        <a:p>
          <a:endParaRPr lang="en-US">
            <a:latin typeface="+mn-lt"/>
          </a:endParaRPr>
        </a:p>
      </dgm:t>
    </dgm:pt>
    <dgm:pt modelId="{3F365547-0919-4C94-A54E-69A7DF73309A}">
      <dgm:prSet/>
      <dgm:spPr/>
      <dgm:t>
        <a:bodyPr/>
        <a:lstStyle/>
        <a:p>
          <a:pPr marR="0" rtl="0" eaLnBrk="1" fontAlgn="base" latinLnBrk="0" hangingPunct="1">
            <a:buClrTx/>
            <a:buSzTx/>
            <a:buFontTx/>
            <a:tabLst/>
          </a:pPr>
          <a:r>
            <a:rPr kumimoji="0" lang="en-US" b="0" i="0" u="none" strike="noStrike" cap="none" normalizeH="0" baseline="0" dirty="0">
              <a:ln/>
              <a:effectLst/>
              <a:latin typeface="+mn-lt"/>
            </a:rPr>
            <a:t>Technical Analysis</a:t>
          </a:r>
        </a:p>
      </dgm:t>
      <dgm:extLst>
        <a:ext uri="{E40237B7-FDA0-4F09-8148-C483321AD2D9}">
          <dgm14:cNvPr xmlns:dgm14="http://schemas.microsoft.com/office/drawing/2010/diagram" id="0" name="" title="Task 4- market analysis, review and monitoring"/>
        </a:ext>
      </dgm:extLst>
    </dgm:pt>
    <dgm:pt modelId="{36F3B829-1134-43FE-9040-CCCFCF9016EB}" type="parTrans" cxnId="{0FBA7D36-4A19-459D-8DE1-94836224200A}">
      <dgm:prSet/>
      <dgm:spPr/>
      <dgm:t>
        <a:bodyPr/>
        <a:lstStyle/>
        <a:p>
          <a:endParaRPr lang="en-US">
            <a:latin typeface="+mn-lt"/>
          </a:endParaRPr>
        </a:p>
      </dgm:t>
    </dgm:pt>
    <dgm:pt modelId="{A8D71198-7393-4BB2-A6DF-A980A7496AE3}" type="sibTrans" cxnId="{0FBA7D36-4A19-459D-8DE1-94836224200A}">
      <dgm:prSet/>
      <dgm:spPr/>
      <dgm:t>
        <a:bodyPr/>
        <a:lstStyle/>
        <a:p>
          <a:endParaRPr lang="en-US">
            <a:latin typeface="+mn-lt"/>
          </a:endParaRPr>
        </a:p>
      </dgm:t>
    </dgm:pt>
    <dgm:pt modelId="{2EC7B525-8CD9-45FA-8836-339D46FDD2A6}" type="pres">
      <dgm:prSet presAssocID="{94425BE1-5216-4905-BFA8-3A50E745A0F1}" presName="compositeShape" presStyleCnt="0">
        <dgm:presLayoutVars>
          <dgm:chMax val="7"/>
          <dgm:dir/>
          <dgm:resizeHandles val="exact"/>
        </dgm:presLayoutVars>
      </dgm:prSet>
      <dgm:spPr/>
    </dgm:pt>
    <dgm:pt modelId="{22FB44DA-C928-4387-B026-8530B8BDD5D7}" type="pres">
      <dgm:prSet presAssocID="{31A511EF-82E6-46F2-8D56-3B41766940E2}" presName="circ1" presStyleLbl="vennNode1" presStyleIdx="0" presStyleCnt="3"/>
      <dgm:spPr/>
    </dgm:pt>
    <dgm:pt modelId="{7AB5939A-09FD-457D-8364-2463FA124054}" type="pres">
      <dgm:prSet presAssocID="{31A511EF-82E6-46F2-8D56-3B41766940E2}" presName="circ1Tx" presStyleLbl="revTx" presStyleIdx="0" presStyleCnt="0">
        <dgm:presLayoutVars>
          <dgm:chMax val="0"/>
          <dgm:chPref val="0"/>
          <dgm:bulletEnabled val="1"/>
        </dgm:presLayoutVars>
      </dgm:prSet>
      <dgm:spPr/>
    </dgm:pt>
    <dgm:pt modelId="{27C9E895-11CE-41C6-ACB6-0B7DF2E7BF75}" type="pres">
      <dgm:prSet presAssocID="{7857A2B9-82F1-47E0-A1E4-CF4F93602F77}" presName="circ2" presStyleLbl="vennNode1" presStyleIdx="1" presStyleCnt="3"/>
      <dgm:spPr/>
    </dgm:pt>
    <dgm:pt modelId="{1C55AD7E-CE27-4395-8F69-0864A66B894A}" type="pres">
      <dgm:prSet presAssocID="{7857A2B9-82F1-47E0-A1E4-CF4F93602F77}" presName="circ2Tx" presStyleLbl="revTx" presStyleIdx="0" presStyleCnt="0">
        <dgm:presLayoutVars>
          <dgm:chMax val="0"/>
          <dgm:chPref val="0"/>
          <dgm:bulletEnabled val="1"/>
        </dgm:presLayoutVars>
      </dgm:prSet>
      <dgm:spPr/>
    </dgm:pt>
    <dgm:pt modelId="{30A8957B-0DEC-44FF-8942-E5A6D91CF2E5}" type="pres">
      <dgm:prSet presAssocID="{3F365547-0919-4C94-A54E-69A7DF73309A}" presName="circ3" presStyleLbl="vennNode1" presStyleIdx="2" presStyleCnt="3"/>
      <dgm:spPr/>
    </dgm:pt>
    <dgm:pt modelId="{D98CC289-E95A-492B-8A33-75E78E05AD7D}" type="pres">
      <dgm:prSet presAssocID="{3F365547-0919-4C94-A54E-69A7DF73309A}" presName="circ3Tx" presStyleLbl="revTx" presStyleIdx="0" presStyleCnt="0">
        <dgm:presLayoutVars>
          <dgm:chMax val="0"/>
          <dgm:chPref val="0"/>
          <dgm:bulletEnabled val="1"/>
        </dgm:presLayoutVars>
      </dgm:prSet>
      <dgm:spPr/>
    </dgm:pt>
  </dgm:ptLst>
  <dgm:cxnLst>
    <dgm:cxn modelId="{6AC4E105-A902-4A5A-8B9E-D7A078A7D07D}" type="presOf" srcId="{94425BE1-5216-4905-BFA8-3A50E745A0F1}" destId="{2EC7B525-8CD9-45FA-8836-339D46FDD2A6}" srcOrd="0" destOrd="0" presId="urn:microsoft.com/office/officeart/2005/8/layout/venn1"/>
    <dgm:cxn modelId="{0644BB33-74FA-429A-9D7E-682D9BBA90A0}" type="presOf" srcId="{3F365547-0919-4C94-A54E-69A7DF73309A}" destId="{30A8957B-0DEC-44FF-8942-E5A6D91CF2E5}" srcOrd="0" destOrd="0" presId="urn:microsoft.com/office/officeart/2005/8/layout/venn1"/>
    <dgm:cxn modelId="{0FBA7D36-4A19-459D-8DE1-94836224200A}" srcId="{94425BE1-5216-4905-BFA8-3A50E745A0F1}" destId="{3F365547-0919-4C94-A54E-69A7DF73309A}" srcOrd="2" destOrd="0" parTransId="{36F3B829-1134-43FE-9040-CCCFCF9016EB}" sibTransId="{A8D71198-7393-4BB2-A6DF-A980A7496AE3}"/>
    <dgm:cxn modelId="{2A61243C-66D6-4F91-8D3C-FC2B404FF5F7}" type="presOf" srcId="{7857A2B9-82F1-47E0-A1E4-CF4F93602F77}" destId="{27C9E895-11CE-41C6-ACB6-0B7DF2E7BF75}" srcOrd="0" destOrd="0" presId="urn:microsoft.com/office/officeart/2005/8/layout/venn1"/>
    <dgm:cxn modelId="{11CDAA4E-BC2C-46A4-B99E-DF2F25706AD7}" type="presOf" srcId="{31A511EF-82E6-46F2-8D56-3B41766940E2}" destId="{7AB5939A-09FD-457D-8364-2463FA124054}" srcOrd="1" destOrd="0" presId="urn:microsoft.com/office/officeart/2005/8/layout/venn1"/>
    <dgm:cxn modelId="{996BEA56-B169-44D1-83A1-00DBF63A6C81}" type="presOf" srcId="{31A511EF-82E6-46F2-8D56-3B41766940E2}" destId="{22FB44DA-C928-4387-B026-8530B8BDD5D7}" srcOrd="0" destOrd="0" presId="urn:microsoft.com/office/officeart/2005/8/layout/venn1"/>
    <dgm:cxn modelId="{48216F9C-11C3-49EB-906D-D6D952E132F7}" srcId="{94425BE1-5216-4905-BFA8-3A50E745A0F1}" destId="{7857A2B9-82F1-47E0-A1E4-CF4F93602F77}" srcOrd="1" destOrd="0" parTransId="{4CF2B930-4CBC-4FEC-8F76-E4271D22ACC1}" sibTransId="{FBF4032C-6BF0-45B2-963F-81F9DEBFE1BC}"/>
    <dgm:cxn modelId="{6104AFCA-9C4D-4B5B-9B50-478C10678395}" type="presOf" srcId="{7857A2B9-82F1-47E0-A1E4-CF4F93602F77}" destId="{1C55AD7E-CE27-4395-8F69-0864A66B894A}" srcOrd="1" destOrd="0" presId="urn:microsoft.com/office/officeart/2005/8/layout/venn1"/>
    <dgm:cxn modelId="{2FD75CCC-F144-4E90-A89B-6B8CF534C6A7}" srcId="{94425BE1-5216-4905-BFA8-3A50E745A0F1}" destId="{31A511EF-82E6-46F2-8D56-3B41766940E2}" srcOrd="0" destOrd="0" parTransId="{558EBD23-69F9-4C9C-951B-35AE04F45DF2}" sibTransId="{D9852E9F-9249-4BC7-9ED7-52FD5BC25B0D}"/>
    <dgm:cxn modelId="{7A5F62FD-183F-4B9D-8858-8B90100A4D72}" type="presOf" srcId="{3F365547-0919-4C94-A54E-69A7DF73309A}" destId="{D98CC289-E95A-492B-8A33-75E78E05AD7D}" srcOrd="1" destOrd="0" presId="urn:microsoft.com/office/officeart/2005/8/layout/venn1"/>
    <dgm:cxn modelId="{3B82F586-BEB1-40FA-ADF5-FB1B8CD14BCF}" type="presParOf" srcId="{2EC7B525-8CD9-45FA-8836-339D46FDD2A6}" destId="{22FB44DA-C928-4387-B026-8530B8BDD5D7}" srcOrd="0" destOrd="0" presId="urn:microsoft.com/office/officeart/2005/8/layout/venn1"/>
    <dgm:cxn modelId="{3BB9546F-3BC3-4E65-9087-7F0362B52010}" type="presParOf" srcId="{2EC7B525-8CD9-45FA-8836-339D46FDD2A6}" destId="{7AB5939A-09FD-457D-8364-2463FA124054}" srcOrd="1" destOrd="0" presId="urn:microsoft.com/office/officeart/2005/8/layout/venn1"/>
    <dgm:cxn modelId="{811E9D82-AEEE-4D14-B592-B48B69A86D15}" type="presParOf" srcId="{2EC7B525-8CD9-45FA-8836-339D46FDD2A6}" destId="{27C9E895-11CE-41C6-ACB6-0B7DF2E7BF75}" srcOrd="2" destOrd="0" presId="urn:microsoft.com/office/officeart/2005/8/layout/venn1"/>
    <dgm:cxn modelId="{1DF7B629-1731-4669-8635-549801DEF8D2}" type="presParOf" srcId="{2EC7B525-8CD9-45FA-8836-339D46FDD2A6}" destId="{1C55AD7E-CE27-4395-8F69-0864A66B894A}" srcOrd="3" destOrd="0" presId="urn:microsoft.com/office/officeart/2005/8/layout/venn1"/>
    <dgm:cxn modelId="{B18302B4-BF48-47DE-950C-48CCF1296EA6}" type="presParOf" srcId="{2EC7B525-8CD9-45FA-8836-339D46FDD2A6}" destId="{30A8957B-0DEC-44FF-8942-E5A6D91CF2E5}" srcOrd="4" destOrd="0" presId="urn:microsoft.com/office/officeart/2005/8/layout/venn1"/>
    <dgm:cxn modelId="{12ABA5BC-AE51-4EE7-91FF-3373A6046C1E}" type="presParOf" srcId="{2EC7B525-8CD9-45FA-8836-339D46FDD2A6}" destId="{D98CC289-E95A-492B-8A33-75E78E05AD7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8EBA43C8-9012-4EA0-B106-6FE159AD46CF}">
      <dgm:prSet phldrT="[Text]"/>
      <dgm:spPr/>
      <dgm:t>
        <a:bodyPr/>
        <a:lstStyle/>
        <a:p>
          <a:r>
            <a:rPr lang="en-US" dirty="0"/>
            <a:t>Portfolio</a:t>
          </a:r>
        </a:p>
        <a:p>
          <a:r>
            <a:rPr lang="en-US" dirty="0"/>
            <a:t>Opportunity</a:t>
          </a:r>
        </a:p>
        <a:p>
          <a:r>
            <a:rPr lang="en-US" dirty="0"/>
            <a:t>Set</a:t>
          </a:r>
        </a:p>
      </dgm:t>
      <dgm:extLst>
        <a:ext uri="{E40237B7-FDA0-4F09-8148-C483321AD2D9}">
          <dgm14:cNvPr xmlns:dgm14="http://schemas.microsoft.com/office/drawing/2010/diagram" id="0" name="" title="Task 1- global data"/>
        </a:ext>
      </dgm:extLst>
    </dgm:pt>
    <dgm:pt modelId="{CE87F387-1F98-4174-BA90-BEDB0C412A00}" type="parTrans" cxnId="{2DD76791-EEE3-404F-A5FD-E3CCAA3838FA}">
      <dgm:prSet/>
      <dgm:spPr/>
      <dgm:t>
        <a:bodyPr/>
        <a:lstStyle/>
        <a:p>
          <a:endParaRPr lang="en-US"/>
        </a:p>
      </dgm:t>
    </dgm:pt>
    <dgm:pt modelId="{D145ACA9-EADF-427B-B057-A3789CC70F81}" type="sibTrans" cxnId="{2DD76791-EEE3-404F-A5FD-E3CCAA3838FA}">
      <dgm:prSet/>
      <dgm:spPr/>
      <dgm:t>
        <a:bodyPr/>
        <a:lstStyle/>
        <a:p>
          <a:endParaRPr lang="en-US"/>
        </a:p>
      </dgm:t>
      <dgm:extLst>
        <a:ext uri="{E40237B7-FDA0-4F09-8148-C483321AD2D9}">
          <dgm14:cNvPr xmlns:dgm14="http://schemas.microsoft.com/office/drawing/2010/diagram" id="0" name="" title="Colored circle connected to tasks"/>
        </a:ext>
      </dgm:extLst>
    </dgm:pt>
    <dgm:pt modelId="{CD789EEF-4B5E-43DD-B856-0213893032FF}">
      <dgm:prSet phldrT="[Text]"/>
      <dgm:spPr/>
      <dgm:t>
        <a:bodyPr/>
        <a:lstStyle/>
        <a:p>
          <a:r>
            <a:rPr lang="en-US" dirty="0"/>
            <a:t>MPT</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Efficient Frontier</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F996E586-D5C4-4739-8868-B0FD782805CC}">
      <dgm:prSet phldrT="[Text]"/>
      <dgm:spPr/>
      <dgm:t>
        <a:bodyPr/>
        <a:lstStyle/>
        <a:p>
          <a:r>
            <a:rPr lang="en-US" dirty="0"/>
            <a:t>Optimal Risky Portfolio</a:t>
          </a:r>
        </a:p>
      </dgm:t>
      <dgm:extLst>
        <a:ext uri="{E40237B7-FDA0-4F09-8148-C483321AD2D9}">
          <dgm14:cNvPr xmlns:dgm14="http://schemas.microsoft.com/office/drawing/2010/diagram" id="0" name="" title="Task 3- brand intelligence"/>
        </a:ext>
      </dgm:extLst>
    </dgm:pt>
    <dgm:pt modelId="{61DA791D-C210-4147-B166-510A0A79B819}" type="parTrans" cxnId="{2CBFA67F-1C24-44FA-9103-45001007CC71}">
      <dgm:prSet/>
      <dgm:spPr/>
      <dgm:t>
        <a:bodyPr/>
        <a:lstStyle/>
        <a:p>
          <a:endParaRPr lang="en-US"/>
        </a:p>
      </dgm:t>
    </dgm:pt>
    <dgm:pt modelId="{CB1BA7E0-042C-43AE-8BAA-00CD48E7B9DE}" type="sibTrans" cxnId="{2CBFA67F-1C24-44FA-9103-45001007CC71}">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US" dirty="0"/>
            <a:t>Optimal Complete Portfolio</a:t>
          </a:r>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BD6582BC-7D62-4B6F-A5D1-0AE57EEA3EFD}" type="pres">
      <dgm:prSet presAssocID="{8EBA43C8-9012-4EA0-B106-6FE159AD46CF}" presName="node" presStyleLbl="node1" presStyleIdx="0" presStyleCnt="4">
        <dgm:presLayoutVars>
          <dgm:bulletEnabled val="1"/>
        </dgm:presLayoutVars>
      </dgm:prSet>
      <dgm:spPr/>
    </dgm:pt>
    <dgm:pt modelId="{2E112B4B-4AC3-4523-B3DE-6ACAE9149B68}" type="pres">
      <dgm:prSet presAssocID="{8EBA43C8-9012-4EA0-B106-6FE159AD46CF}" presName="dummy" presStyleCnt="0"/>
      <dgm:spPr/>
    </dgm:pt>
    <dgm:pt modelId="{15FB489D-4744-42DD-8ABC-D9C0418A6E88}" type="pres">
      <dgm:prSet presAssocID="{D145ACA9-EADF-427B-B057-A3789CC70F81}" presName="sibTrans" presStyleLbl="sibTrans2D1" presStyleIdx="0" presStyleCnt="4"/>
      <dgm:spPr/>
    </dgm:pt>
    <dgm:pt modelId="{4F208FBD-60FE-4384-9727-45010A37DD1D}" type="pres">
      <dgm:prSet presAssocID="{82641D75-9AAE-4A95-A785-B579F086A951}" presName="node" presStyleLbl="node1" presStyleIdx="1" presStyleCnt="4">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1" presStyleCnt="4"/>
      <dgm:spPr/>
    </dgm:pt>
    <dgm:pt modelId="{62E303EC-C8C6-4276-B158-8579C8E5C923}" type="pres">
      <dgm:prSet presAssocID="{F996E586-D5C4-4739-8868-B0FD782805CC}" presName="node" presStyleLbl="node1" presStyleIdx="2" presStyleCnt="4">
        <dgm:presLayoutVars>
          <dgm:bulletEnabled val="1"/>
        </dgm:presLayoutVars>
      </dgm:prSet>
      <dgm:spPr/>
    </dgm:pt>
    <dgm:pt modelId="{31A2799F-64DE-4E36-B542-1549C40080F4}" type="pres">
      <dgm:prSet presAssocID="{F996E586-D5C4-4739-8868-B0FD782805CC}" presName="dummy" presStyleCnt="0"/>
      <dgm:spPr/>
    </dgm:pt>
    <dgm:pt modelId="{D8D156EC-0ECD-4B80-8721-D603008A70E6}" type="pres">
      <dgm:prSet presAssocID="{CB1BA7E0-042C-43AE-8BAA-00CD48E7B9DE}" presName="sibTrans" presStyleLbl="sibTrans2D1" presStyleIdx="2" presStyleCnt="4"/>
      <dgm:spPr/>
    </dgm:pt>
    <dgm:pt modelId="{B7D94DD8-4746-4DB5-A9B7-87F44BD7DA33}" type="pres">
      <dgm:prSet presAssocID="{E527DF91-8269-47C0-8443-B92A933E55C7}" presName="node" presStyleLbl="node1" presStyleIdx="3" presStyleCnt="4">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3" presStyleCnt="4"/>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2CBFA67F-1C24-44FA-9103-45001007CC71}" srcId="{CD789EEF-4B5E-43DD-B856-0213893032FF}" destId="{F996E586-D5C4-4739-8868-B0FD782805CC}" srcOrd="2" destOrd="0" parTransId="{61DA791D-C210-4147-B166-510A0A79B819}" sibTransId="{CB1BA7E0-042C-43AE-8BAA-00CD48E7B9DE}"/>
    <dgm:cxn modelId="{A47D798B-23A1-434D-A8EF-2D9DA552FDC4}" type="presOf" srcId="{F996E586-D5C4-4739-8868-B0FD782805CC}" destId="{62E303EC-C8C6-4276-B158-8579C8E5C923}" srcOrd="0" destOrd="0" presId="urn:microsoft.com/office/officeart/2005/8/layout/radial6"/>
    <dgm:cxn modelId="{2DD76791-EEE3-404F-A5FD-E3CCAA3838FA}" srcId="{CD789EEF-4B5E-43DD-B856-0213893032FF}" destId="{8EBA43C8-9012-4EA0-B106-6FE159AD46CF}" srcOrd="0" destOrd="0" parTransId="{CE87F387-1F98-4174-BA90-BEDB0C412A00}" sibTransId="{D145ACA9-EADF-427B-B057-A3789CC70F81}"/>
    <dgm:cxn modelId="{C584C7A3-8B97-4AEC-8EC5-85AC219EDED1}" type="presOf" srcId="{D145ACA9-EADF-427B-B057-A3789CC70F81}" destId="{15FB489D-4744-42DD-8ABC-D9C0418A6E8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C17784BD-7342-487C-8A02-14AC262D400B}" type="presOf" srcId="{8EBA43C8-9012-4EA0-B106-6FE159AD46CF}" destId="{BD6582BC-7D62-4B6F-A5D1-0AE57EEA3EFD}" srcOrd="0" destOrd="0" presId="urn:microsoft.com/office/officeart/2005/8/layout/radial6"/>
    <dgm:cxn modelId="{046EE6C8-6533-4DC3-AC55-CB490BF1FD4E}" srcId="{CD789EEF-4B5E-43DD-B856-0213893032FF}" destId="{E527DF91-8269-47C0-8443-B92A933E55C7}" srcOrd="3" destOrd="0" parTransId="{F9853749-1C9C-42A6-BCB2-7AB574DF6415}" sibTransId="{163C7DFC-4527-47BF-B087-0E294A8FBDC1}"/>
    <dgm:cxn modelId="{260696CA-DCBA-4021-8AB9-D203FEA3C305}" srcId="{CD789EEF-4B5E-43DD-B856-0213893032FF}" destId="{82641D75-9AAE-4A95-A785-B579F086A951}" srcOrd="1"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813D9DE7-B035-4B7F-BCD3-6C75B6B26C4B}" type="presOf" srcId="{CB1BA7E0-042C-43AE-8BAA-00CD48E7B9DE}" destId="{D8D156EC-0ECD-4B80-8721-D603008A70E6}"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05AE4889-9F30-477B-A036-F4CFCB606ED5}" type="presParOf" srcId="{027325E2-23C6-4C06-858B-81D8D052A85E}" destId="{BD6582BC-7D62-4B6F-A5D1-0AE57EEA3EFD}" srcOrd="1" destOrd="0" presId="urn:microsoft.com/office/officeart/2005/8/layout/radial6"/>
    <dgm:cxn modelId="{1E2DFD92-9C20-434E-968D-36982BBFDEFE}" type="presParOf" srcId="{027325E2-23C6-4C06-858B-81D8D052A85E}" destId="{2E112B4B-4AC3-4523-B3DE-6ACAE9149B68}" srcOrd="2" destOrd="0" presId="urn:microsoft.com/office/officeart/2005/8/layout/radial6"/>
    <dgm:cxn modelId="{9D2DBEBE-6F81-43C2-9B57-841997A5668B}" type="presParOf" srcId="{027325E2-23C6-4C06-858B-81D8D052A85E}" destId="{15FB489D-4744-42DD-8ABC-D9C0418A6E88}" srcOrd="3" destOrd="0" presId="urn:microsoft.com/office/officeart/2005/8/layout/radial6"/>
    <dgm:cxn modelId="{A8EE7C8C-AED8-4913-9AC3-B9D3F66C1D2C}" type="presParOf" srcId="{027325E2-23C6-4C06-858B-81D8D052A85E}" destId="{4F208FBD-60FE-4384-9727-45010A37DD1D}" srcOrd="4" destOrd="0" presId="urn:microsoft.com/office/officeart/2005/8/layout/radial6"/>
    <dgm:cxn modelId="{CDAF6FE2-FB5A-4A2F-8F54-CC977F15E242}" type="presParOf" srcId="{027325E2-23C6-4C06-858B-81D8D052A85E}" destId="{BBC2EDEE-32E3-4BDB-B215-605DDF0C74F0}" srcOrd="5" destOrd="0" presId="urn:microsoft.com/office/officeart/2005/8/layout/radial6"/>
    <dgm:cxn modelId="{1048E33C-3F1F-417D-B47F-46D7D865FAA2}" type="presParOf" srcId="{027325E2-23C6-4C06-858B-81D8D052A85E}" destId="{C093E4FB-CA0B-4CA5-854F-D3A5B8D8DFC5}" srcOrd="6" destOrd="0" presId="urn:microsoft.com/office/officeart/2005/8/layout/radial6"/>
    <dgm:cxn modelId="{994E0C2F-9020-420A-A585-369CE7394E95}" type="presParOf" srcId="{027325E2-23C6-4C06-858B-81D8D052A85E}" destId="{62E303EC-C8C6-4276-B158-8579C8E5C923}" srcOrd="7" destOrd="0" presId="urn:microsoft.com/office/officeart/2005/8/layout/radial6"/>
    <dgm:cxn modelId="{353863BE-707C-4D53-9323-7699BB021F82}" type="presParOf" srcId="{027325E2-23C6-4C06-858B-81D8D052A85E}" destId="{31A2799F-64DE-4E36-B542-1549C40080F4}" srcOrd="8" destOrd="0" presId="urn:microsoft.com/office/officeart/2005/8/layout/radial6"/>
    <dgm:cxn modelId="{CDA94E38-F3CB-4148-BA8C-C5989FE97916}" type="presParOf" srcId="{027325E2-23C6-4C06-858B-81D8D052A85E}" destId="{D8D156EC-0ECD-4B80-8721-D603008A70E6}" srcOrd="9" destOrd="0" presId="urn:microsoft.com/office/officeart/2005/8/layout/radial6"/>
    <dgm:cxn modelId="{C1A6F952-D88A-4670-8055-7B5C6A439228}" type="presParOf" srcId="{027325E2-23C6-4C06-858B-81D8D052A85E}" destId="{B7D94DD8-4746-4DB5-A9B7-87F44BD7DA33}" srcOrd="10" destOrd="0" presId="urn:microsoft.com/office/officeart/2005/8/layout/radial6"/>
    <dgm:cxn modelId="{4DADB740-59AF-47B8-9D87-1CC8890D7471}" type="presParOf" srcId="{027325E2-23C6-4C06-858B-81D8D052A85E}" destId="{56C84233-446D-4539-836F-DEBC1E093A99}" srcOrd="11" destOrd="0" presId="urn:microsoft.com/office/officeart/2005/8/layout/radial6"/>
    <dgm:cxn modelId="{EB89EDF9-DCF5-460B-B027-BA936580B8ED}" type="presParOf" srcId="{027325E2-23C6-4C06-858B-81D8D052A85E}" destId="{31F06B5A-2195-4E59-80BD-B28AD7D69EF8}"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8EBA43C8-9012-4EA0-B106-6FE159AD46CF}">
      <dgm:prSet phldrT="[Text]"/>
      <dgm:spPr/>
      <dgm:t>
        <a:bodyPr/>
        <a:lstStyle/>
        <a:p>
          <a:r>
            <a:rPr lang="en-US" dirty="0"/>
            <a:t>Trend</a:t>
          </a:r>
        </a:p>
      </dgm:t>
      <dgm:extLst>
        <a:ext uri="{E40237B7-FDA0-4F09-8148-C483321AD2D9}">
          <dgm14:cNvPr xmlns:dgm14="http://schemas.microsoft.com/office/drawing/2010/diagram" id="0" name="" title="Task 1- global data"/>
        </a:ext>
      </dgm:extLst>
    </dgm:pt>
    <dgm:pt modelId="{CE87F387-1F98-4174-BA90-BEDB0C412A00}" type="parTrans" cxnId="{2DD76791-EEE3-404F-A5FD-E3CCAA3838FA}">
      <dgm:prSet/>
      <dgm:spPr/>
      <dgm:t>
        <a:bodyPr/>
        <a:lstStyle/>
        <a:p>
          <a:endParaRPr lang="en-US"/>
        </a:p>
      </dgm:t>
    </dgm:pt>
    <dgm:pt modelId="{D145ACA9-EADF-427B-B057-A3789CC70F81}" type="sibTrans" cxnId="{2DD76791-EEE3-404F-A5FD-E3CCAA3838FA}">
      <dgm:prSet/>
      <dgm:spPr/>
      <dgm:t>
        <a:bodyPr/>
        <a:lstStyle/>
        <a:p>
          <a:endParaRPr lang="en-US"/>
        </a:p>
      </dgm:t>
      <dgm:extLst>
        <a:ext uri="{E40237B7-FDA0-4F09-8148-C483321AD2D9}">
          <dgm14:cNvPr xmlns:dgm14="http://schemas.microsoft.com/office/drawing/2010/diagram" id="0" name="" title="Colored circle connected to tasks"/>
        </a:ext>
      </dgm:extLst>
    </dgm:pt>
    <dgm:pt modelId="{CD789EEF-4B5E-43DD-B856-0213893032FF}">
      <dgm:prSet phldrT="[Text]"/>
      <dgm:spPr/>
      <dgm:t>
        <a:bodyPr/>
        <a:lstStyle/>
        <a:p>
          <a:r>
            <a:rPr lang="en-US" dirty="0"/>
            <a:t>Technical Indicators</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Volatility</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F996E586-D5C4-4739-8868-B0FD782805CC}">
      <dgm:prSet phldrT="[Text]"/>
      <dgm:spPr/>
      <dgm:t>
        <a:bodyPr/>
        <a:lstStyle/>
        <a:p>
          <a:r>
            <a:rPr lang="en-US" dirty="0"/>
            <a:t>Momentum</a:t>
          </a:r>
        </a:p>
      </dgm:t>
      <dgm:extLst>
        <a:ext uri="{E40237B7-FDA0-4F09-8148-C483321AD2D9}">
          <dgm14:cNvPr xmlns:dgm14="http://schemas.microsoft.com/office/drawing/2010/diagram" id="0" name="" title="Task 3- brand intelligence"/>
        </a:ext>
      </dgm:extLst>
    </dgm:pt>
    <dgm:pt modelId="{61DA791D-C210-4147-B166-510A0A79B819}" type="parTrans" cxnId="{2CBFA67F-1C24-44FA-9103-45001007CC71}">
      <dgm:prSet/>
      <dgm:spPr/>
      <dgm:t>
        <a:bodyPr/>
        <a:lstStyle/>
        <a:p>
          <a:endParaRPr lang="en-US"/>
        </a:p>
      </dgm:t>
    </dgm:pt>
    <dgm:pt modelId="{CB1BA7E0-042C-43AE-8BAA-00CD48E7B9DE}" type="sibTrans" cxnId="{2CBFA67F-1C24-44FA-9103-45001007CC71}">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US" dirty="0"/>
            <a:t>Volume</a:t>
          </a:r>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BD6582BC-7D62-4B6F-A5D1-0AE57EEA3EFD}" type="pres">
      <dgm:prSet presAssocID="{8EBA43C8-9012-4EA0-B106-6FE159AD46CF}" presName="node" presStyleLbl="node1" presStyleIdx="0" presStyleCnt="4">
        <dgm:presLayoutVars>
          <dgm:bulletEnabled val="1"/>
        </dgm:presLayoutVars>
      </dgm:prSet>
      <dgm:spPr/>
    </dgm:pt>
    <dgm:pt modelId="{2E112B4B-4AC3-4523-B3DE-6ACAE9149B68}" type="pres">
      <dgm:prSet presAssocID="{8EBA43C8-9012-4EA0-B106-6FE159AD46CF}" presName="dummy" presStyleCnt="0"/>
      <dgm:spPr/>
    </dgm:pt>
    <dgm:pt modelId="{15FB489D-4744-42DD-8ABC-D9C0418A6E88}" type="pres">
      <dgm:prSet presAssocID="{D145ACA9-EADF-427B-B057-A3789CC70F81}" presName="sibTrans" presStyleLbl="sibTrans2D1" presStyleIdx="0" presStyleCnt="4"/>
      <dgm:spPr/>
    </dgm:pt>
    <dgm:pt modelId="{4F208FBD-60FE-4384-9727-45010A37DD1D}" type="pres">
      <dgm:prSet presAssocID="{82641D75-9AAE-4A95-A785-B579F086A951}" presName="node" presStyleLbl="node1" presStyleIdx="1" presStyleCnt="4">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1" presStyleCnt="4"/>
      <dgm:spPr/>
    </dgm:pt>
    <dgm:pt modelId="{62E303EC-C8C6-4276-B158-8579C8E5C923}" type="pres">
      <dgm:prSet presAssocID="{F996E586-D5C4-4739-8868-B0FD782805CC}" presName="node" presStyleLbl="node1" presStyleIdx="2" presStyleCnt="4">
        <dgm:presLayoutVars>
          <dgm:bulletEnabled val="1"/>
        </dgm:presLayoutVars>
      </dgm:prSet>
      <dgm:spPr/>
    </dgm:pt>
    <dgm:pt modelId="{31A2799F-64DE-4E36-B542-1549C40080F4}" type="pres">
      <dgm:prSet presAssocID="{F996E586-D5C4-4739-8868-B0FD782805CC}" presName="dummy" presStyleCnt="0"/>
      <dgm:spPr/>
    </dgm:pt>
    <dgm:pt modelId="{D8D156EC-0ECD-4B80-8721-D603008A70E6}" type="pres">
      <dgm:prSet presAssocID="{CB1BA7E0-042C-43AE-8BAA-00CD48E7B9DE}" presName="sibTrans" presStyleLbl="sibTrans2D1" presStyleIdx="2" presStyleCnt="4"/>
      <dgm:spPr/>
    </dgm:pt>
    <dgm:pt modelId="{B7D94DD8-4746-4DB5-A9B7-87F44BD7DA33}" type="pres">
      <dgm:prSet presAssocID="{E527DF91-8269-47C0-8443-B92A933E55C7}" presName="node" presStyleLbl="node1" presStyleIdx="3" presStyleCnt="4">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3" presStyleCnt="4"/>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2CBFA67F-1C24-44FA-9103-45001007CC71}" srcId="{CD789EEF-4B5E-43DD-B856-0213893032FF}" destId="{F996E586-D5C4-4739-8868-B0FD782805CC}" srcOrd="2" destOrd="0" parTransId="{61DA791D-C210-4147-B166-510A0A79B819}" sibTransId="{CB1BA7E0-042C-43AE-8BAA-00CD48E7B9DE}"/>
    <dgm:cxn modelId="{A47D798B-23A1-434D-A8EF-2D9DA552FDC4}" type="presOf" srcId="{F996E586-D5C4-4739-8868-B0FD782805CC}" destId="{62E303EC-C8C6-4276-B158-8579C8E5C923}" srcOrd="0" destOrd="0" presId="urn:microsoft.com/office/officeart/2005/8/layout/radial6"/>
    <dgm:cxn modelId="{2DD76791-EEE3-404F-A5FD-E3CCAA3838FA}" srcId="{CD789EEF-4B5E-43DD-B856-0213893032FF}" destId="{8EBA43C8-9012-4EA0-B106-6FE159AD46CF}" srcOrd="0" destOrd="0" parTransId="{CE87F387-1F98-4174-BA90-BEDB0C412A00}" sibTransId="{D145ACA9-EADF-427B-B057-A3789CC70F81}"/>
    <dgm:cxn modelId="{C584C7A3-8B97-4AEC-8EC5-85AC219EDED1}" type="presOf" srcId="{D145ACA9-EADF-427B-B057-A3789CC70F81}" destId="{15FB489D-4744-42DD-8ABC-D9C0418A6E8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C17784BD-7342-487C-8A02-14AC262D400B}" type="presOf" srcId="{8EBA43C8-9012-4EA0-B106-6FE159AD46CF}" destId="{BD6582BC-7D62-4B6F-A5D1-0AE57EEA3EFD}" srcOrd="0" destOrd="0" presId="urn:microsoft.com/office/officeart/2005/8/layout/radial6"/>
    <dgm:cxn modelId="{046EE6C8-6533-4DC3-AC55-CB490BF1FD4E}" srcId="{CD789EEF-4B5E-43DD-B856-0213893032FF}" destId="{E527DF91-8269-47C0-8443-B92A933E55C7}" srcOrd="3" destOrd="0" parTransId="{F9853749-1C9C-42A6-BCB2-7AB574DF6415}" sibTransId="{163C7DFC-4527-47BF-B087-0E294A8FBDC1}"/>
    <dgm:cxn modelId="{260696CA-DCBA-4021-8AB9-D203FEA3C305}" srcId="{CD789EEF-4B5E-43DD-B856-0213893032FF}" destId="{82641D75-9AAE-4A95-A785-B579F086A951}" srcOrd="1"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813D9DE7-B035-4B7F-BCD3-6C75B6B26C4B}" type="presOf" srcId="{CB1BA7E0-042C-43AE-8BAA-00CD48E7B9DE}" destId="{D8D156EC-0ECD-4B80-8721-D603008A70E6}"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05AE4889-9F30-477B-A036-F4CFCB606ED5}" type="presParOf" srcId="{027325E2-23C6-4C06-858B-81D8D052A85E}" destId="{BD6582BC-7D62-4B6F-A5D1-0AE57EEA3EFD}" srcOrd="1" destOrd="0" presId="urn:microsoft.com/office/officeart/2005/8/layout/radial6"/>
    <dgm:cxn modelId="{1E2DFD92-9C20-434E-968D-36982BBFDEFE}" type="presParOf" srcId="{027325E2-23C6-4C06-858B-81D8D052A85E}" destId="{2E112B4B-4AC3-4523-B3DE-6ACAE9149B68}" srcOrd="2" destOrd="0" presId="urn:microsoft.com/office/officeart/2005/8/layout/radial6"/>
    <dgm:cxn modelId="{9D2DBEBE-6F81-43C2-9B57-841997A5668B}" type="presParOf" srcId="{027325E2-23C6-4C06-858B-81D8D052A85E}" destId="{15FB489D-4744-42DD-8ABC-D9C0418A6E88}" srcOrd="3" destOrd="0" presId="urn:microsoft.com/office/officeart/2005/8/layout/radial6"/>
    <dgm:cxn modelId="{A8EE7C8C-AED8-4913-9AC3-B9D3F66C1D2C}" type="presParOf" srcId="{027325E2-23C6-4C06-858B-81D8D052A85E}" destId="{4F208FBD-60FE-4384-9727-45010A37DD1D}" srcOrd="4" destOrd="0" presId="urn:microsoft.com/office/officeart/2005/8/layout/radial6"/>
    <dgm:cxn modelId="{CDAF6FE2-FB5A-4A2F-8F54-CC977F15E242}" type="presParOf" srcId="{027325E2-23C6-4C06-858B-81D8D052A85E}" destId="{BBC2EDEE-32E3-4BDB-B215-605DDF0C74F0}" srcOrd="5" destOrd="0" presId="urn:microsoft.com/office/officeart/2005/8/layout/radial6"/>
    <dgm:cxn modelId="{1048E33C-3F1F-417D-B47F-46D7D865FAA2}" type="presParOf" srcId="{027325E2-23C6-4C06-858B-81D8D052A85E}" destId="{C093E4FB-CA0B-4CA5-854F-D3A5B8D8DFC5}" srcOrd="6" destOrd="0" presId="urn:microsoft.com/office/officeart/2005/8/layout/radial6"/>
    <dgm:cxn modelId="{994E0C2F-9020-420A-A585-369CE7394E95}" type="presParOf" srcId="{027325E2-23C6-4C06-858B-81D8D052A85E}" destId="{62E303EC-C8C6-4276-B158-8579C8E5C923}" srcOrd="7" destOrd="0" presId="urn:microsoft.com/office/officeart/2005/8/layout/radial6"/>
    <dgm:cxn modelId="{353863BE-707C-4D53-9323-7699BB021F82}" type="presParOf" srcId="{027325E2-23C6-4C06-858B-81D8D052A85E}" destId="{31A2799F-64DE-4E36-B542-1549C40080F4}" srcOrd="8" destOrd="0" presId="urn:microsoft.com/office/officeart/2005/8/layout/radial6"/>
    <dgm:cxn modelId="{CDA94E38-F3CB-4148-BA8C-C5989FE97916}" type="presParOf" srcId="{027325E2-23C6-4C06-858B-81D8D052A85E}" destId="{D8D156EC-0ECD-4B80-8721-D603008A70E6}" srcOrd="9" destOrd="0" presId="urn:microsoft.com/office/officeart/2005/8/layout/radial6"/>
    <dgm:cxn modelId="{C1A6F952-D88A-4670-8055-7B5C6A439228}" type="presParOf" srcId="{027325E2-23C6-4C06-858B-81D8D052A85E}" destId="{B7D94DD8-4746-4DB5-A9B7-87F44BD7DA33}" srcOrd="10" destOrd="0" presId="urn:microsoft.com/office/officeart/2005/8/layout/radial6"/>
    <dgm:cxn modelId="{4DADB740-59AF-47B8-9D87-1CC8890D7471}" type="presParOf" srcId="{027325E2-23C6-4C06-858B-81D8D052A85E}" destId="{56C84233-446D-4539-836F-DEBC1E093A99}" srcOrd="11" destOrd="0" presId="urn:microsoft.com/office/officeart/2005/8/layout/radial6"/>
    <dgm:cxn modelId="{EB89EDF9-DCF5-460B-B027-BA936580B8ED}" type="presParOf" srcId="{027325E2-23C6-4C06-858B-81D8D052A85E}" destId="{31F06B5A-2195-4E59-80BD-B28AD7D69EF8}"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1038A5-A781-483A-B3BE-3FC4F0B3FF7E}" type="doc">
      <dgm:prSet loTypeId="urn:microsoft.com/office/officeart/2005/8/layout/radial6" loCatId="cycle" qsTypeId="urn:microsoft.com/office/officeart/2005/8/quickstyle/simple1" qsCatId="simple" csTypeId="urn:microsoft.com/office/officeart/2005/8/colors/accent3_1" csCatId="accent3" phldr="1"/>
      <dgm:spPr/>
      <dgm:t>
        <a:bodyPr/>
        <a:lstStyle/>
        <a:p>
          <a:endParaRPr lang="en-US"/>
        </a:p>
      </dgm:t>
    </dgm:pt>
    <dgm:pt modelId="{CD789EEF-4B5E-43DD-B856-0213893032FF}">
      <dgm:prSet phldrT="[Text]"/>
      <dgm:spPr/>
      <dgm:t>
        <a:bodyPr/>
        <a:lstStyle/>
        <a:p>
          <a:r>
            <a:rPr lang="en-US" dirty="0"/>
            <a:t>Technical Indicators</a:t>
          </a:r>
        </a:p>
      </dgm:t>
      <dgm:extLst>
        <a:ext uri="{E40237B7-FDA0-4F09-8148-C483321AD2D9}">
          <dgm14:cNvPr xmlns:dgm14="http://schemas.microsoft.com/office/drawing/2010/diagram" id="0" name="" title="Group- research network"/>
        </a:ext>
      </dgm:extLst>
    </dgm:pt>
    <dgm:pt modelId="{3C02E6A9-ACFA-4A0B-BCA7-C0E7A7B7D576}" type="parTrans" cxnId="{6C521F0C-E7C7-49CB-BBCF-E50952C8A103}">
      <dgm:prSet/>
      <dgm:spPr/>
      <dgm:t>
        <a:bodyPr/>
        <a:lstStyle/>
        <a:p>
          <a:endParaRPr lang="en-US"/>
        </a:p>
      </dgm:t>
    </dgm:pt>
    <dgm:pt modelId="{28B2834F-F48A-4E43-9FFE-28646D0A4772}" type="sibTrans" cxnId="{6C521F0C-E7C7-49CB-BBCF-E50952C8A103}">
      <dgm:prSet/>
      <dgm:spPr/>
      <dgm:t>
        <a:bodyPr/>
        <a:lstStyle/>
        <a:p>
          <a:endParaRPr lang="en-US"/>
        </a:p>
      </dgm:t>
    </dgm:pt>
    <dgm:pt modelId="{82641D75-9AAE-4A95-A785-B579F086A951}">
      <dgm:prSet phldrT="[Text]"/>
      <dgm:spPr/>
      <dgm:t>
        <a:bodyPr/>
        <a:lstStyle/>
        <a:p>
          <a:r>
            <a:rPr lang="en-US" dirty="0"/>
            <a:t>Overlays</a:t>
          </a:r>
        </a:p>
      </dgm:t>
      <dgm:extLst>
        <a:ext uri="{E40237B7-FDA0-4F09-8148-C483321AD2D9}">
          <dgm14:cNvPr xmlns:dgm14="http://schemas.microsoft.com/office/drawing/2010/diagram" id="0" name="" title="Task 2- benchmarking"/>
        </a:ext>
      </dgm:extLst>
    </dgm:pt>
    <dgm:pt modelId="{CB3FAB3D-C2BB-4B6B-9848-1997E7AECFCE}" type="parTrans" cxnId="{260696CA-DCBA-4021-8AB9-D203FEA3C305}">
      <dgm:prSet/>
      <dgm:spPr/>
      <dgm:t>
        <a:bodyPr/>
        <a:lstStyle/>
        <a:p>
          <a:endParaRPr lang="en-US"/>
        </a:p>
      </dgm:t>
    </dgm:pt>
    <dgm:pt modelId="{37AB307F-421F-4976-BC33-C87760AA27EE}" type="sibTrans" cxnId="{260696CA-DCBA-4021-8AB9-D203FEA3C305}">
      <dgm:prSet/>
      <dgm:spPr/>
      <dgm:t>
        <a:bodyPr/>
        <a:lstStyle/>
        <a:p>
          <a:endParaRPr lang="en-US"/>
        </a:p>
      </dgm:t>
      <dgm:extLst>
        <a:ext uri="{E40237B7-FDA0-4F09-8148-C483321AD2D9}">
          <dgm14:cNvPr xmlns:dgm14="http://schemas.microsoft.com/office/drawing/2010/diagram" id="0" name="" title="Colored circle connected to tasks"/>
        </a:ext>
      </dgm:extLst>
    </dgm:pt>
    <dgm:pt modelId="{E527DF91-8269-47C0-8443-B92A933E55C7}">
      <dgm:prSet phldrT="[Text]"/>
      <dgm:spPr/>
      <dgm:t>
        <a:bodyPr/>
        <a:lstStyle/>
        <a:p>
          <a:r>
            <a:rPr lang="en-HK" dirty="0"/>
            <a:t>Oscillators</a:t>
          </a:r>
          <a:endParaRPr lang="en-US" dirty="0"/>
        </a:p>
      </dgm:t>
      <dgm:extLst>
        <a:ext uri="{E40237B7-FDA0-4F09-8148-C483321AD2D9}">
          <dgm14:cNvPr xmlns:dgm14="http://schemas.microsoft.com/office/drawing/2010/diagram" id="0" name="" title="Task 4- trends"/>
        </a:ext>
      </dgm:extLst>
    </dgm:pt>
    <dgm:pt modelId="{F9853749-1C9C-42A6-BCB2-7AB574DF6415}" type="parTrans" cxnId="{046EE6C8-6533-4DC3-AC55-CB490BF1FD4E}">
      <dgm:prSet/>
      <dgm:spPr/>
      <dgm:t>
        <a:bodyPr/>
        <a:lstStyle/>
        <a:p>
          <a:endParaRPr lang="en-US"/>
        </a:p>
      </dgm:t>
    </dgm:pt>
    <dgm:pt modelId="{163C7DFC-4527-47BF-B087-0E294A8FBDC1}" type="sibTrans" cxnId="{046EE6C8-6533-4DC3-AC55-CB490BF1FD4E}">
      <dgm:prSet/>
      <dgm:spPr/>
      <dgm:t>
        <a:bodyPr/>
        <a:lstStyle/>
        <a:p>
          <a:endParaRPr lang="en-US"/>
        </a:p>
      </dgm:t>
      <dgm:extLst>
        <a:ext uri="{E40237B7-FDA0-4F09-8148-C483321AD2D9}">
          <dgm14:cNvPr xmlns:dgm14="http://schemas.microsoft.com/office/drawing/2010/diagram" id="0" name="" title="Colored circle connected to tasks"/>
        </a:ext>
      </dgm:extLst>
    </dgm:pt>
    <dgm:pt modelId="{027325E2-23C6-4C06-858B-81D8D052A85E}" type="pres">
      <dgm:prSet presAssocID="{661038A5-A781-483A-B3BE-3FC4F0B3FF7E}" presName="Name0" presStyleCnt="0">
        <dgm:presLayoutVars>
          <dgm:chMax val="1"/>
          <dgm:dir/>
          <dgm:animLvl val="ctr"/>
          <dgm:resizeHandles val="exact"/>
        </dgm:presLayoutVars>
      </dgm:prSet>
      <dgm:spPr/>
    </dgm:pt>
    <dgm:pt modelId="{4D5002D5-010C-429B-8E83-03E155A5B707}" type="pres">
      <dgm:prSet presAssocID="{CD789EEF-4B5E-43DD-B856-0213893032FF}" presName="centerShape" presStyleLbl="node0" presStyleIdx="0" presStyleCnt="1"/>
      <dgm:spPr/>
    </dgm:pt>
    <dgm:pt modelId="{4F208FBD-60FE-4384-9727-45010A37DD1D}" type="pres">
      <dgm:prSet presAssocID="{82641D75-9AAE-4A95-A785-B579F086A951}" presName="node" presStyleLbl="node1" presStyleIdx="0" presStyleCnt="2">
        <dgm:presLayoutVars>
          <dgm:bulletEnabled val="1"/>
        </dgm:presLayoutVars>
      </dgm:prSet>
      <dgm:spPr/>
    </dgm:pt>
    <dgm:pt modelId="{BBC2EDEE-32E3-4BDB-B215-605DDF0C74F0}" type="pres">
      <dgm:prSet presAssocID="{82641D75-9AAE-4A95-A785-B579F086A951}" presName="dummy" presStyleCnt="0"/>
      <dgm:spPr/>
    </dgm:pt>
    <dgm:pt modelId="{C093E4FB-CA0B-4CA5-854F-D3A5B8D8DFC5}" type="pres">
      <dgm:prSet presAssocID="{37AB307F-421F-4976-BC33-C87760AA27EE}" presName="sibTrans" presStyleLbl="sibTrans2D1" presStyleIdx="0" presStyleCnt="2"/>
      <dgm:spPr/>
    </dgm:pt>
    <dgm:pt modelId="{B7D94DD8-4746-4DB5-A9B7-87F44BD7DA33}" type="pres">
      <dgm:prSet presAssocID="{E527DF91-8269-47C0-8443-B92A933E55C7}" presName="node" presStyleLbl="node1" presStyleIdx="1" presStyleCnt="2">
        <dgm:presLayoutVars>
          <dgm:bulletEnabled val="1"/>
        </dgm:presLayoutVars>
      </dgm:prSet>
      <dgm:spPr/>
    </dgm:pt>
    <dgm:pt modelId="{56C84233-446D-4539-836F-DEBC1E093A99}" type="pres">
      <dgm:prSet presAssocID="{E527DF91-8269-47C0-8443-B92A933E55C7}" presName="dummy" presStyleCnt="0"/>
      <dgm:spPr/>
    </dgm:pt>
    <dgm:pt modelId="{31F06B5A-2195-4E59-80BD-B28AD7D69EF8}" type="pres">
      <dgm:prSet presAssocID="{163C7DFC-4527-47BF-B087-0E294A8FBDC1}" presName="sibTrans" presStyleLbl="sibTrans2D1" presStyleIdx="1" presStyleCnt="2"/>
      <dgm:spPr/>
    </dgm:pt>
  </dgm:ptLst>
  <dgm:cxnLst>
    <dgm:cxn modelId="{366DF206-2DA6-46BD-99EA-F423AF9B940C}" type="presOf" srcId="{CD789EEF-4B5E-43DD-B856-0213893032FF}" destId="{4D5002D5-010C-429B-8E83-03E155A5B707}" srcOrd="0" destOrd="0" presId="urn:microsoft.com/office/officeart/2005/8/layout/radial6"/>
    <dgm:cxn modelId="{6C521F0C-E7C7-49CB-BBCF-E50952C8A103}" srcId="{661038A5-A781-483A-B3BE-3FC4F0B3FF7E}" destId="{CD789EEF-4B5E-43DD-B856-0213893032FF}" srcOrd="0" destOrd="0" parTransId="{3C02E6A9-ACFA-4A0B-BCA7-C0E7A7B7D576}" sibTransId="{28B2834F-F48A-4E43-9FFE-28646D0A4772}"/>
    <dgm:cxn modelId="{ACBC723A-18D7-4142-9D5F-CD2F387AEC14}" type="presOf" srcId="{37AB307F-421F-4976-BC33-C87760AA27EE}" destId="{C093E4FB-CA0B-4CA5-854F-D3A5B8D8DFC5}" srcOrd="0" destOrd="0" presId="urn:microsoft.com/office/officeart/2005/8/layout/radial6"/>
    <dgm:cxn modelId="{4A824A41-A45C-4A74-BFBB-AE84D6633796}" type="presOf" srcId="{E527DF91-8269-47C0-8443-B92A933E55C7}" destId="{B7D94DD8-4746-4DB5-A9B7-87F44BD7DA33}" srcOrd="0" destOrd="0" presId="urn:microsoft.com/office/officeart/2005/8/layout/radial6"/>
    <dgm:cxn modelId="{71378B65-85CF-42D5-8B77-29B0B2D592AB}" type="presOf" srcId="{163C7DFC-4527-47BF-B087-0E294A8FBDC1}" destId="{31F06B5A-2195-4E59-80BD-B28AD7D69EF8}" srcOrd="0" destOrd="0" presId="urn:microsoft.com/office/officeart/2005/8/layout/radial6"/>
    <dgm:cxn modelId="{887CFEAE-0E98-4C08-8433-22BA48B278A5}" type="presOf" srcId="{82641D75-9AAE-4A95-A785-B579F086A951}" destId="{4F208FBD-60FE-4384-9727-45010A37DD1D}" srcOrd="0" destOrd="0" presId="urn:microsoft.com/office/officeart/2005/8/layout/radial6"/>
    <dgm:cxn modelId="{046EE6C8-6533-4DC3-AC55-CB490BF1FD4E}" srcId="{CD789EEF-4B5E-43DD-B856-0213893032FF}" destId="{E527DF91-8269-47C0-8443-B92A933E55C7}" srcOrd="1" destOrd="0" parTransId="{F9853749-1C9C-42A6-BCB2-7AB574DF6415}" sibTransId="{163C7DFC-4527-47BF-B087-0E294A8FBDC1}"/>
    <dgm:cxn modelId="{260696CA-DCBA-4021-8AB9-D203FEA3C305}" srcId="{CD789EEF-4B5E-43DD-B856-0213893032FF}" destId="{82641D75-9AAE-4A95-A785-B579F086A951}" srcOrd="0" destOrd="0" parTransId="{CB3FAB3D-C2BB-4B6B-9848-1997E7AECFCE}" sibTransId="{37AB307F-421F-4976-BC33-C87760AA27EE}"/>
    <dgm:cxn modelId="{832629D0-A6A7-4246-8E20-8FD2EEADC470}" type="presOf" srcId="{661038A5-A781-483A-B3BE-3FC4F0B3FF7E}" destId="{027325E2-23C6-4C06-858B-81D8D052A85E}" srcOrd="0" destOrd="0" presId="urn:microsoft.com/office/officeart/2005/8/layout/radial6"/>
    <dgm:cxn modelId="{C5A1B725-DA11-4EDD-BD11-552FCD0B6DD7}" type="presParOf" srcId="{027325E2-23C6-4C06-858B-81D8D052A85E}" destId="{4D5002D5-010C-429B-8E83-03E155A5B707}" srcOrd="0" destOrd="0" presId="urn:microsoft.com/office/officeart/2005/8/layout/radial6"/>
    <dgm:cxn modelId="{A8EE7C8C-AED8-4913-9AC3-B9D3F66C1D2C}" type="presParOf" srcId="{027325E2-23C6-4C06-858B-81D8D052A85E}" destId="{4F208FBD-60FE-4384-9727-45010A37DD1D}" srcOrd="1" destOrd="0" presId="urn:microsoft.com/office/officeart/2005/8/layout/radial6"/>
    <dgm:cxn modelId="{CDAF6FE2-FB5A-4A2F-8F54-CC977F15E242}" type="presParOf" srcId="{027325E2-23C6-4C06-858B-81D8D052A85E}" destId="{BBC2EDEE-32E3-4BDB-B215-605DDF0C74F0}" srcOrd="2" destOrd="0" presId="urn:microsoft.com/office/officeart/2005/8/layout/radial6"/>
    <dgm:cxn modelId="{1048E33C-3F1F-417D-B47F-46D7D865FAA2}" type="presParOf" srcId="{027325E2-23C6-4C06-858B-81D8D052A85E}" destId="{C093E4FB-CA0B-4CA5-854F-D3A5B8D8DFC5}" srcOrd="3" destOrd="0" presId="urn:microsoft.com/office/officeart/2005/8/layout/radial6"/>
    <dgm:cxn modelId="{C1A6F952-D88A-4670-8055-7B5C6A439228}" type="presParOf" srcId="{027325E2-23C6-4C06-858B-81D8D052A85E}" destId="{B7D94DD8-4746-4DB5-A9B7-87F44BD7DA33}" srcOrd="4" destOrd="0" presId="urn:microsoft.com/office/officeart/2005/8/layout/radial6"/>
    <dgm:cxn modelId="{4DADB740-59AF-47B8-9D87-1CC8890D7471}" type="presParOf" srcId="{027325E2-23C6-4C06-858B-81D8D052A85E}" destId="{56C84233-446D-4539-836F-DEBC1E093A99}" srcOrd="5" destOrd="0" presId="urn:microsoft.com/office/officeart/2005/8/layout/radial6"/>
    <dgm:cxn modelId="{EB89EDF9-DCF5-460B-B027-BA936580B8ED}" type="presParOf" srcId="{027325E2-23C6-4C06-858B-81D8D052A85E}" destId="{31F06B5A-2195-4E59-80BD-B28AD7D69EF8}" srcOrd="6" destOrd="0" presId="urn:microsoft.com/office/officeart/2005/8/layout/radial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44DA-C928-4387-B026-8530B8BDD5D7}">
      <dsp:nvSpPr>
        <dsp:cNvPr id="0" name=""/>
        <dsp:cNvSpPr/>
      </dsp:nvSpPr>
      <dsp:spPr>
        <a:xfrm>
          <a:off x="1257299" y="52387"/>
          <a:ext cx="2514600" cy="2514600"/>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Market News</a:t>
          </a:r>
          <a:endParaRPr lang="en-US" sz="2100" kern="1200" dirty="0">
            <a:latin typeface="+mn-lt"/>
          </a:endParaRPr>
        </a:p>
      </dsp:txBody>
      <dsp:txXfrm>
        <a:off x="1592579" y="492442"/>
        <a:ext cx="1844040" cy="1131570"/>
      </dsp:txXfrm>
    </dsp:sp>
    <dsp:sp modelId="{27C9E895-11CE-41C6-ACB6-0B7DF2E7BF75}">
      <dsp:nvSpPr>
        <dsp:cNvPr id="0" name=""/>
        <dsp:cNvSpPr/>
      </dsp:nvSpPr>
      <dsp:spPr>
        <a:xfrm>
          <a:off x="2164651" y="1624012"/>
          <a:ext cx="2514600" cy="2514600"/>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Assets Management</a:t>
          </a:r>
        </a:p>
      </dsp:txBody>
      <dsp:txXfrm>
        <a:off x="2933700" y="2273617"/>
        <a:ext cx="1508760" cy="1383030"/>
      </dsp:txXfrm>
    </dsp:sp>
    <dsp:sp modelId="{30A8957B-0DEC-44FF-8942-E5A6D91CF2E5}">
      <dsp:nvSpPr>
        <dsp:cNvPr id="0" name=""/>
        <dsp:cNvSpPr/>
      </dsp:nvSpPr>
      <dsp:spPr>
        <a:xfrm>
          <a:off x="349948" y="1624012"/>
          <a:ext cx="2514600" cy="2514600"/>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marR="0" lvl="0" indent="0" algn="ctr" defTabSz="933450" rtl="0" eaLnBrk="1" fontAlgn="base" latinLnBrk="0" hangingPunct="1">
            <a:lnSpc>
              <a:spcPct val="90000"/>
            </a:lnSpc>
            <a:spcBef>
              <a:spcPct val="0"/>
            </a:spcBef>
            <a:spcAft>
              <a:spcPct val="35000"/>
            </a:spcAft>
            <a:buClrTx/>
            <a:buSzTx/>
            <a:buFontTx/>
            <a:buNone/>
            <a:tabLst/>
          </a:pPr>
          <a:r>
            <a:rPr kumimoji="0" lang="en-US" sz="2100" b="0" i="0" u="none" strike="noStrike" kern="1200" cap="none" normalizeH="0" baseline="0" dirty="0">
              <a:ln/>
              <a:effectLst/>
              <a:latin typeface="+mn-lt"/>
            </a:rPr>
            <a:t>Technical Analysis</a:t>
          </a:r>
        </a:p>
      </dsp:txBody>
      <dsp:txXfrm>
        <a:off x="586739" y="2273617"/>
        <a:ext cx="1508760" cy="1383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624627" y="834176"/>
          <a:ext cx="4160945" cy="4160945"/>
        </a:xfrm>
        <a:prstGeom prst="blockArc">
          <a:avLst>
            <a:gd name="adj1" fmla="val 10800000"/>
            <a:gd name="adj2" fmla="val 162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156EC-0ECD-4B80-8721-D603008A70E6}">
      <dsp:nvSpPr>
        <dsp:cNvPr id="0" name=""/>
        <dsp:cNvSpPr/>
      </dsp:nvSpPr>
      <dsp:spPr>
        <a:xfrm>
          <a:off x="624627" y="834176"/>
          <a:ext cx="4160945" cy="4160945"/>
        </a:xfrm>
        <a:prstGeom prst="blockArc">
          <a:avLst>
            <a:gd name="adj1" fmla="val 5400000"/>
            <a:gd name="adj2" fmla="val 108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624627" y="834176"/>
          <a:ext cx="4160945" cy="4160945"/>
        </a:xfrm>
        <a:prstGeom prst="blockArc">
          <a:avLst>
            <a:gd name="adj1" fmla="val 0"/>
            <a:gd name="adj2" fmla="val 54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FB489D-4744-42DD-8ABC-D9C0418A6E88}">
      <dsp:nvSpPr>
        <dsp:cNvPr id="0" name=""/>
        <dsp:cNvSpPr/>
      </dsp:nvSpPr>
      <dsp:spPr>
        <a:xfrm>
          <a:off x="624627" y="834176"/>
          <a:ext cx="4160945" cy="4160945"/>
        </a:xfrm>
        <a:prstGeom prst="blockArc">
          <a:avLst>
            <a:gd name="adj1" fmla="val 16200000"/>
            <a:gd name="adj2" fmla="val 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747484" y="1957033"/>
          <a:ext cx="1915231" cy="191523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r>
            <a:rPr lang="en-US" sz="5100" kern="1200" dirty="0"/>
            <a:t>MPT</a:t>
          </a:r>
        </a:p>
      </dsp:txBody>
      <dsp:txXfrm>
        <a:off x="2027963" y="2237512"/>
        <a:ext cx="1354273" cy="1354273"/>
      </dsp:txXfrm>
    </dsp:sp>
    <dsp:sp modelId="{BD6582BC-7D62-4B6F-A5D1-0AE57EEA3EFD}">
      <dsp:nvSpPr>
        <dsp:cNvPr id="0" name=""/>
        <dsp:cNvSpPr/>
      </dsp:nvSpPr>
      <dsp:spPr>
        <a:xfrm>
          <a:off x="2034768" y="212109"/>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Portfolio</a:t>
          </a:r>
        </a:p>
        <a:p>
          <a:pPr marL="0" lvl="0" indent="0" algn="ctr" defTabSz="622300">
            <a:lnSpc>
              <a:spcPct val="90000"/>
            </a:lnSpc>
            <a:spcBef>
              <a:spcPct val="0"/>
            </a:spcBef>
            <a:spcAft>
              <a:spcPct val="35000"/>
            </a:spcAft>
            <a:buNone/>
          </a:pPr>
          <a:r>
            <a:rPr lang="en-US" sz="1400" kern="1200" dirty="0"/>
            <a:t>Opportunity</a:t>
          </a:r>
        </a:p>
        <a:p>
          <a:pPr marL="0" lvl="0" indent="0" algn="ctr" defTabSz="622300">
            <a:lnSpc>
              <a:spcPct val="90000"/>
            </a:lnSpc>
            <a:spcBef>
              <a:spcPct val="0"/>
            </a:spcBef>
            <a:spcAft>
              <a:spcPct val="35000"/>
            </a:spcAft>
            <a:buNone/>
          </a:pPr>
          <a:r>
            <a:rPr lang="en-US" sz="1400" kern="1200" dirty="0"/>
            <a:t>Set</a:t>
          </a:r>
        </a:p>
      </dsp:txBody>
      <dsp:txXfrm>
        <a:off x="2231103" y="408444"/>
        <a:ext cx="947992" cy="947992"/>
      </dsp:txXfrm>
    </dsp:sp>
    <dsp:sp modelId="{4F208FBD-60FE-4384-9727-45010A37DD1D}">
      <dsp:nvSpPr>
        <dsp:cNvPr id="0" name=""/>
        <dsp:cNvSpPr/>
      </dsp:nvSpPr>
      <dsp:spPr>
        <a:xfrm>
          <a:off x="4066977"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Efficient Frontier</a:t>
          </a:r>
        </a:p>
      </dsp:txBody>
      <dsp:txXfrm>
        <a:off x="4263312" y="2440653"/>
        <a:ext cx="947992" cy="947992"/>
      </dsp:txXfrm>
    </dsp:sp>
    <dsp:sp modelId="{62E303EC-C8C6-4276-B158-8579C8E5C923}">
      <dsp:nvSpPr>
        <dsp:cNvPr id="0" name=""/>
        <dsp:cNvSpPr/>
      </dsp:nvSpPr>
      <dsp:spPr>
        <a:xfrm>
          <a:off x="2034768" y="4276527"/>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Optimal Risky Portfolio</a:t>
          </a:r>
        </a:p>
      </dsp:txBody>
      <dsp:txXfrm>
        <a:off x="2231103" y="4472862"/>
        <a:ext cx="947992" cy="947992"/>
      </dsp:txXfrm>
    </dsp:sp>
    <dsp:sp modelId="{B7D94DD8-4746-4DB5-A9B7-87F44BD7DA33}">
      <dsp:nvSpPr>
        <dsp:cNvPr id="0" name=""/>
        <dsp:cNvSpPr/>
      </dsp:nvSpPr>
      <dsp:spPr>
        <a:xfrm>
          <a:off x="2560"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Optimal Complete Portfolio</a:t>
          </a:r>
        </a:p>
      </dsp:txBody>
      <dsp:txXfrm>
        <a:off x="198895" y="2440653"/>
        <a:ext cx="947992" cy="947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624627" y="834176"/>
          <a:ext cx="4160945" cy="4160945"/>
        </a:xfrm>
        <a:prstGeom prst="blockArc">
          <a:avLst>
            <a:gd name="adj1" fmla="val 10800000"/>
            <a:gd name="adj2" fmla="val 162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156EC-0ECD-4B80-8721-D603008A70E6}">
      <dsp:nvSpPr>
        <dsp:cNvPr id="0" name=""/>
        <dsp:cNvSpPr/>
      </dsp:nvSpPr>
      <dsp:spPr>
        <a:xfrm>
          <a:off x="624627" y="834176"/>
          <a:ext cx="4160945" cy="4160945"/>
        </a:xfrm>
        <a:prstGeom prst="blockArc">
          <a:avLst>
            <a:gd name="adj1" fmla="val 5400000"/>
            <a:gd name="adj2" fmla="val 108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624627" y="834176"/>
          <a:ext cx="4160945" cy="4160945"/>
        </a:xfrm>
        <a:prstGeom prst="blockArc">
          <a:avLst>
            <a:gd name="adj1" fmla="val 0"/>
            <a:gd name="adj2" fmla="val 540000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FB489D-4744-42DD-8ABC-D9C0418A6E88}">
      <dsp:nvSpPr>
        <dsp:cNvPr id="0" name=""/>
        <dsp:cNvSpPr/>
      </dsp:nvSpPr>
      <dsp:spPr>
        <a:xfrm>
          <a:off x="624627" y="834176"/>
          <a:ext cx="4160945" cy="4160945"/>
        </a:xfrm>
        <a:prstGeom prst="blockArc">
          <a:avLst>
            <a:gd name="adj1" fmla="val 16200000"/>
            <a:gd name="adj2" fmla="val 0"/>
            <a:gd name="adj3" fmla="val 464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747484" y="1957033"/>
          <a:ext cx="1915231" cy="191523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Technical Indicators</a:t>
          </a:r>
        </a:p>
      </dsp:txBody>
      <dsp:txXfrm>
        <a:off x="2027963" y="2237512"/>
        <a:ext cx="1354273" cy="1354273"/>
      </dsp:txXfrm>
    </dsp:sp>
    <dsp:sp modelId="{BD6582BC-7D62-4B6F-A5D1-0AE57EEA3EFD}">
      <dsp:nvSpPr>
        <dsp:cNvPr id="0" name=""/>
        <dsp:cNvSpPr/>
      </dsp:nvSpPr>
      <dsp:spPr>
        <a:xfrm>
          <a:off x="2034768" y="212109"/>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Trend</a:t>
          </a:r>
        </a:p>
      </dsp:txBody>
      <dsp:txXfrm>
        <a:off x="2231103" y="408444"/>
        <a:ext cx="947992" cy="947992"/>
      </dsp:txXfrm>
    </dsp:sp>
    <dsp:sp modelId="{4F208FBD-60FE-4384-9727-45010A37DD1D}">
      <dsp:nvSpPr>
        <dsp:cNvPr id="0" name=""/>
        <dsp:cNvSpPr/>
      </dsp:nvSpPr>
      <dsp:spPr>
        <a:xfrm>
          <a:off x="4066977"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Volatility</a:t>
          </a:r>
        </a:p>
      </dsp:txBody>
      <dsp:txXfrm>
        <a:off x="4263312" y="2440653"/>
        <a:ext cx="947992" cy="947992"/>
      </dsp:txXfrm>
    </dsp:sp>
    <dsp:sp modelId="{62E303EC-C8C6-4276-B158-8579C8E5C923}">
      <dsp:nvSpPr>
        <dsp:cNvPr id="0" name=""/>
        <dsp:cNvSpPr/>
      </dsp:nvSpPr>
      <dsp:spPr>
        <a:xfrm>
          <a:off x="2034768" y="4276527"/>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Momentum</a:t>
          </a:r>
        </a:p>
      </dsp:txBody>
      <dsp:txXfrm>
        <a:off x="2231103" y="4472862"/>
        <a:ext cx="947992" cy="947992"/>
      </dsp:txXfrm>
    </dsp:sp>
    <dsp:sp modelId="{B7D94DD8-4746-4DB5-A9B7-87F44BD7DA33}">
      <dsp:nvSpPr>
        <dsp:cNvPr id="0" name=""/>
        <dsp:cNvSpPr/>
      </dsp:nvSpPr>
      <dsp:spPr>
        <a:xfrm>
          <a:off x="2560" y="2244318"/>
          <a:ext cx="1340662" cy="1340662"/>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Volume</a:t>
          </a:r>
        </a:p>
      </dsp:txBody>
      <dsp:txXfrm>
        <a:off x="198895" y="2440653"/>
        <a:ext cx="947992" cy="947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6B5A-2195-4E59-80BD-B28AD7D69EF8}">
      <dsp:nvSpPr>
        <dsp:cNvPr id="0" name=""/>
        <dsp:cNvSpPr/>
      </dsp:nvSpPr>
      <dsp:spPr>
        <a:xfrm>
          <a:off x="463432" y="672982"/>
          <a:ext cx="4483334" cy="4483334"/>
        </a:xfrm>
        <a:prstGeom prst="blockArc">
          <a:avLst>
            <a:gd name="adj1" fmla="val 5400000"/>
            <a:gd name="adj2" fmla="val 1620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93E4FB-CA0B-4CA5-854F-D3A5B8D8DFC5}">
      <dsp:nvSpPr>
        <dsp:cNvPr id="0" name=""/>
        <dsp:cNvSpPr/>
      </dsp:nvSpPr>
      <dsp:spPr>
        <a:xfrm>
          <a:off x="463432" y="672982"/>
          <a:ext cx="4483334" cy="4483334"/>
        </a:xfrm>
        <a:prstGeom prst="blockArc">
          <a:avLst>
            <a:gd name="adj1" fmla="val 16200000"/>
            <a:gd name="adj2" fmla="val 5400000"/>
            <a:gd name="adj3" fmla="val 4639"/>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5002D5-010C-429B-8E83-03E155A5B707}">
      <dsp:nvSpPr>
        <dsp:cNvPr id="0" name=""/>
        <dsp:cNvSpPr/>
      </dsp:nvSpPr>
      <dsp:spPr>
        <a:xfrm>
          <a:off x="1673516" y="1883065"/>
          <a:ext cx="2063167" cy="2063167"/>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Technical Indicators</a:t>
          </a:r>
        </a:p>
      </dsp:txBody>
      <dsp:txXfrm>
        <a:off x="1975660" y="2185209"/>
        <a:ext cx="1458879" cy="1458879"/>
      </dsp:txXfrm>
    </dsp:sp>
    <dsp:sp modelId="{4F208FBD-60FE-4384-9727-45010A37DD1D}">
      <dsp:nvSpPr>
        <dsp:cNvPr id="0" name=""/>
        <dsp:cNvSpPr/>
      </dsp:nvSpPr>
      <dsp:spPr>
        <a:xfrm>
          <a:off x="1982991" y="2865"/>
          <a:ext cx="1444216" cy="1444216"/>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Overlays</a:t>
          </a:r>
        </a:p>
      </dsp:txBody>
      <dsp:txXfrm>
        <a:off x="2194492" y="214366"/>
        <a:ext cx="1021214" cy="1021214"/>
      </dsp:txXfrm>
    </dsp:sp>
    <dsp:sp modelId="{B7D94DD8-4746-4DB5-A9B7-87F44BD7DA33}">
      <dsp:nvSpPr>
        <dsp:cNvPr id="0" name=""/>
        <dsp:cNvSpPr/>
      </dsp:nvSpPr>
      <dsp:spPr>
        <a:xfrm>
          <a:off x="1982991" y="4382216"/>
          <a:ext cx="1444216" cy="1444216"/>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HK" sz="1800" kern="1200" dirty="0"/>
            <a:t>Oscillators</a:t>
          </a:r>
          <a:endParaRPr lang="en-US" sz="1800" kern="1200" dirty="0"/>
        </a:p>
      </dsp:txBody>
      <dsp:txXfrm>
        <a:off x="2194492" y="4593717"/>
        <a:ext cx="1021214" cy="10212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8/28/2018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8/28/2018</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B91549-43BF-425A-AF25-75262019208C}" type="slidenum">
              <a:rPr lang="en-US" smtClean="0"/>
              <a:t>1</a:t>
            </a:fld>
            <a:endParaRPr lang="en-US" dirty="0"/>
          </a:p>
        </p:txBody>
      </p:sp>
    </p:spTree>
    <p:extLst>
      <p:ext uri="{BB962C8B-B14F-4D97-AF65-F5344CB8AC3E}">
        <p14:creationId xmlns:p14="http://schemas.microsoft.com/office/powerpoint/2010/main" val="353178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t>2</a:t>
            </a:fld>
            <a:endParaRPr lang="en-US" dirty="0"/>
          </a:p>
        </p:txBody>
      </p:sp>
    </p:spTree>
    <p:extLst>
      <p:ext uri="{BB962C8B-B14F-4D97-AF65-F5344CB8AC3E}">
        <p14:creationId xmlns:p14="http://schemas.microsoft.com/office/powerpoint/2010/main" val="1131171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3"/>
          <p:cNvGrpSpPr/>
          <p:nvPr/>
        </p:nvGrpSpPr>
        <p:grpSpPr>
          <a:xfrm>
            <a:off x="31542" y="-1"/>
            <a:ext cx="12190413" cy="6858001"/>
            <a:chOff x="-1588" y="0"/>
            <a:chExt cx="12190413" cy="6858001"/>
          </a:xfrm>
        </p:grpSpPr>
        <p:sp>
          <p:nvSpPr>
            <p:cNvPr id="11" name="Rectangle 10"/>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grpSp>
      <p:sp>
        <p:nvSpPr>
          <p:cNvPr id="2" name="Title 1"/>
          <p:cNvSpPr>
            <a:spLocks noGrp="1"/>
          </p:cNvSpPr>
          <p:nvPr>
            <p:ph type="ctrTitle"/>
          </p:nvPr>
        </p:nvSpPr>
        <p:spPr>
          <a:xfrm>
            <a:off x="608013" y="609600"/>
            <a:ext cx="3962400" cy="4724399"/>
          </a:xfrm>
        </p:spPr>
        <p:txBody>
          <a:bodyPr>
            <a:normAutofit/>
          </a:bodyPr>
          <a:lstStyle>
            <a:lvl1pPr>
              <a:defRPr sz="4800"/>
            </a:lvl1pPr>
          </a:lstStyle>
          <a:p>
            <a:r>
              <a:rPr lang="en-US"/>
              <a:t>Click to edit Master title style</a:t>
            </a:r>
            <a:endParaRPr dirty="0"/>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8" name="Date Placeholder 7"/>
          <p:cNvSpPr>
            <a:spLocks noGrp="1"/>
          </p:cNvSpPr>
          <p:nvPr>
            <p:ph type="dt" sz="half" idx="10"/>
          </p:nvPr>
        </p:nvSpPr>
        <p:spPr/>
        <p:txBody>
          <a:bodyPr/>
          <a:lstStyle>
            <a:lvl1pPr>
              <a:defRPr>
                <a:solidFill>
                  <a:schemeClr val="tx1"/>
                </a:solidFill>
              </a:defRPr>
            </a:lvl1pPr>
          </a:lstStyle>
          <a:p>
            <a:fld id="{DAD2365B-5397-4552-89D2-3C31D6B894C4}" type="datetime1">
              <a:rPr lang="en-US" smtClean="0"/>
              <a:t>8/28/2018</a:t>
            </a:fld>
            <a:endParaRPr lang="en-US" dirty="0"/>
          </a:p>
        </p:txBody>
      </p:sp>
      <p:sp>
        <p:nvSpPr>
          <p:cNvPr id="9" name="Footer Placeholder 8"/>
          <p:cNvSpPr>
            <a:spLocks noGrp="1"/>
          </p:cNvSpPr>
          <p:nvPr>
            <p:ph type="ftr" sz="quarter" idx="11"/>
          </p:nvPr>
        </p:nvSpPr>
        <p:spPr bwMode="ltGray"/>
        <p:txBody>
          <a:bodyPr/>
          <a:lstStyle>
            <a:lvl1pPr>
              <a:defRPr>
                <a:solidFill>
                  <a:schemeClr val="bg1"/>
                </a:solidFill>
              </a:defRPr>
            </a:lvl1pPr>
          </a:lstStyle>
          <a:p>
            <a:r>
              <a:rPr lang="en-US" dirty="0"/>
              <a:t>Add a footer</a:t>
            </a:r>
          </a:p>
        </p:txBody>
      </p:sp>
      <p:sp>
        <p:nvSpPr>
          <p:cNvPr id="10" name="Slide Number Placeholder 9"/>
          <p:cNvSpPr>
            <a:spLocks noGrp="1"/>
          </p:cNvSpPr>
          <p:nvPr>
            <p:ph type="sldNum" sz="quarter" idx="12"/>
          </p:nvPr>
        </p:nvSpPr>
        <p:spPr bwMode="ltGray"/>
        <p:txBody>
          <a:bodyPr/>
          <a:lstStyle>
            <a:lvl1pPr>
              <a:defRPr>
                <a:solidFill>
                  <a:schemeClr val="bg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7894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18D474-84CF-40A5-B032-DFFDE135438A}" type="datetime1">
              <a:rPr lang="en-US" smtClean="0"/>
              <a:t>8/28/2018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89343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608012" y="685800"/>
            <a:ext cx="9474253" cy="5486400"/>
          </a:xfrm>
        </p:spPr>
        <p:txBody>
          <a:bodyPr vert="eaVert"/>
          <a:lstStyle>
            <a:lvl1pPr>
              <a:defRPr/>
            </a:lvl1pPr>
            <a:lvl2pPr>
              <a:defRPr/>
            </a:lvl2pPr>
            <a:lvl3pPr>
              <a:defRPr/>
            </a:lvl3pPr>
            <a:lvl4pPr>
              <a:defRPr/>
            </a:lvl4pPr>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067C6EF-6B90-465F-AC36-47BDECADBD65}" type="datetime1">
              <a:rPr lang="en-US" smtClean="0"/>
              <a:t>8/28/2018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87056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1293812" y="685801"/>
            <a:ext cx="10287000" cy="419099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t>8/28/2018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14600"/>
            <a:ext cx="8229599"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2E02F23-BD92-4B7B-9DFF-42EEC8F21ED4}" type="datetime1">
              <a:rPr lang="en-US" smtClean="0"/>
              <a:t>8/28/2018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5047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hasCustomPrompt="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814B7EA-8738-442B-ADC7-3A7E6F5C49CD}" type="datetime1">
              <a:rPr lang="en-US" smtClean="0"/>
              <a:t>8/28/2018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2207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05400"/>
            <a:ext cx="10971372" cy="10668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hasCustomPrompt="1"/>
          </p:nvPr>
        </p:nvSpPr>
        <p:spPr>
          <a:xfrm>
            <a:off x="1293664"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6550025" y="17526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FE5692D-78A6-499F-901A-E660774CC8EE}" type="datetime1">
              <a:rPr lang="en-US" smtClean="0"/>
              <a:t>8/28/2018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648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6776F355-F21B-43C0-ABBD-B5AEBBE279A6}" type="datetime1">
              <a:rPr lang="en-US" smtClean="0"/>
              <a:t>8/28/2018</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08236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8/28/2018</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448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Autofit/>
          </a:bodyPr>
          <a:lstStyle>
            <a:lvl1pPr algn="l">
              <a:defRPr sz="3600" b="0"/>
            </a:lvl1pPr>
          </a:lstStyle>
          <a:p>
            <a:r>
              <a:rPr lang="en-US"/>
              <a:t>Click to edit Master title style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hasCustomPrompt="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7709EEF-87D9-4049-9A5D-A2B5E4C83A85}" type="datetime1">
              <a:rPr lang="en-US" smtClean="0"/>
              <a:t>8/28/2018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506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648200"/>
          </a:xfrm>
        </p:spPr>
        <p:txBody>
          <a:bodyPr anchor="b">
            <a:normAutofit/>
          </a:bodyPr>
          <a:lstStyle>
            <a:lvl1pPr algn="l">
              <a:defRPr sz="3600" b="0"/>
            </a:lvl1pPr>
          </a:lstStyle>
          <a:p>
            <a:r>
              <a:rPr lang="en-US"/>
              <a:t>Click to edit Master title style</a:t>
            </a:r>
            <a:endParaRPr dirty="0"/>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CAEBD992-82F2-4752-BCD7-4BDCCFA26099}" type="datetime1">
              <a:rPr lang="en-US" smtClean="0"/>
              <a:t>8/28/2018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627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7" name="Rectangle 6"/>
          <p:cNvSpPr/>
          <p:nvPr/>
        </p:nvSpPr>
        <p:spPr>
          <a:xfrm>
            <a:off x="-1588" y="0"/>
            <a:ext cx="12188952" cy="6858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a:t>Click to edit Master title style</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solidFill>
              </a:defRPr>
            </a:lvl1pPr>
          </a:lstStyle>
          <a:p>
            <a:fld id="{7590C4DA-EDE6-465C-B91D-0B6D7078AFBA}" type="datetime1">
              <a:rPr lang="en-US" smtClean="0"/>
              <a:pPr/>
              <a:t>8/28/2018</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8435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package" Target="../embeddings/Microsoft_Excel_Worksheet1.xlsx"/><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package" Target="../embeddings/Microsoft_Excel_Worksheet3.xlsx"/><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package" Target="../embeddings/Microsoft_Excel_Worksheet4.xlsx"/><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61.emf"/><Relationship Id="rId4" Type="http://schemas.openxmlformats.org/officeDocument/2006/relationships/package" Target="../embeddings/Microsoft_Excel_Worksheet6.xlsx"/></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66.emf"/><Relationship Id="rId4" Type="http://schemas.openxmlformats.org/officeDocument/2006/relationships/package" Target="../embeddings/Microsoft_Excel_Worksheet7.xlsx"/></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3" y="2819400"/>
            <a:ext cx="3962400" cy="2514599"/>
          </a:xfrm>
        </p:spPr>
        <p:txBody>
          <a:bodyPr/>
          <a:lstStyle/>
          <a:p>
            <a:r>
              <a:rPr lang="en-US" b="1" dirty="0">
                <a:solidFill>
                  <a:schemeClr val="tx1"/>
                </a:solidFill>
              </a:rPr>
              <a:t>I</a:t>
            </a:r>
            <a:r>
              <a:rPr lang="en-US" dirty="0">
                <a:solidFill>
                  <a:schemeClr val="tx1"/>
                </a:solidFill>
              </a:rPr>
              <a:t>nvestment</a:t>
            </a:r>
            <a:br>
              <a:rPr lang="en-US" dirty="0">
                <a:solidFill>
                  <a:schemeClr val="tx1"/>
                </a:solidFill>
              </a:rPr>
            </a:br>
            <a:r>
              <a:rPr lang="en-US" b="1" dirty="0">
                <a:solidFill>
                  <a:schemeClr val="tx1"/>
                </a:solidFill>
              </a:rPr>
              <a:t>I</a:t>
            </a:r>
            <a:r>
              <a:rPr lang="en-US" dirty="0">
                <a:solidFill>
                  <a:schemeClr val="tx1"/>
                </a:solidFill>
              </a:rPr>
              <a:t>nformation</a:t>
            </a:r>
            <a:br>
              <a:rPr lang="en-US" dirty="0">
                <a:solidFill>
                  <a:schemeClr val="tx1"/>
                </a:solidFill>
              </a:rPr>
            </a:br>
            <a:r>
              <a:rPr lang="en-US" b="1" dirty="0">
                <a:solidFill>
                  <a:schemeClr val="tx1"/>
                </a:solidFill>
              </a:rPr>
              <a:t>F</a:t>
            </a:r>
            <a:r>
              <a:rPr lang="en-US" dirty="0">
                <a:solidFill>
                  <a:schemeClr val="tx1"/>
                </a:solidFill>
              </a:rPr>
              <a:t>eed</a:t>
            </a:r>
            <a:br>
              <a:rPr lang="en-US" dirty="0">
                <a:solidFill>
                  <a:schemeClr val="tx1"/>
                </a:solidFill>
              </a:rPr>
            </a:br>
            <a:r>
              <a:rPr lang="en-US" dirty="0">
                <a:solidFill>
                  <a:schemeClr val="tx1"/>
                </a:solidFill>
              </a:rPr>
              <a:t>System</a:t>
            </a:r>
          </a:p>
        </p:txBody>
      </p:sp>
      <p:sp>
        <p:nvSpPr>
          <p:cNvPr id="3" name="Subtitle 2"/>
          <p:cNvSpPr>
            <a:spLocks noGrp="1"/>
          </p:cNvSpPr>
          <p:nvPr>
            <p:ph type="subTitle" idx="1"/>
          </p:nvPr>
        </p:nvSpPr>
        <p:spPr/>
        <p:txBody>
          <a:bodyPr/>
          <a:lstStyle/>
          <a:p>
            <a:r>
              <a:rPr lang="en-US" dirty="0" err="1"/>
              <a:t>iif</a:t>
            </a:r>
            <a:r>
              <a:rPr lang="en-US" dirty="0"/>
              <a:t> system</a:t>
            </a:r>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122AD5-290E-412C-B57A-7CBDC3A2BF66}"/>
              </a:ext>
            </a:extLst>
          </p:cNvPr>
          <p:cNvSpPr>
            <a:spLocks noGrp="1"/>
          </p:cNvSpPr>
          <p:nvPr>
            <p:ph type="title"/>
          </p:nvPr>
        </p:nvSpPr>
        <p:spPr>
          <a:xfrm>
            <a:off x="836612" y="533400"/>
            <a:ext cx="4953000" cy="1295400"/>
          </a:xfrm>
        </p:spPr>
        <p:txBody>
          <a:bodyPr>
            <a:normAutofit fontScale="90000"/>
          </a:bodyPr>
          <a:lstStyle/>
          <a:p>
            <a:r>
              <a:rPr lang="en-US" b="1" dirty="0">
                <a:solidFill>
                  <a:schemeClr val="tx1"/>
                </a:solidFill>
              </a:rPr>
              <a:t>Moving Average Convergence/Divergence</a:t>
            </a:r>
            <a:br>
              <a:rPr lang="en-US" b="1" dirty="0">
                <a:solidFill>
                  <a:schemeClr val="tx1"/>
                </a:solidFill>
              </a:rPr>
            </a:br>
            <a:r>
              <a:rPr lang="en-US" b="1" dirty="0">
                <a:solidFill>
                  <a:schemeClr val="tx1"/>
                </a:solidFill>
              </a:rPr>
              <a:t>MACD</a:t>
            </a:r>
          </a:p>
        </p:txBody>
      </p:sp>
      <p:pic>
        <p:nvPicPr>
          <p:cNvPr id="4" name="Picture 3">
            <a:extLst>
              <a:ext uri="{FF2B5EF4-FFF2-40B4-BE49-F238E27FC236}">
                <a16:creationId xmlns:a16="http://schemas.microsoft.com/office/drawing/2014/main" id="{1FA5CEDA-555B-443E-87D0-0E4534F88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8" y="2412513"/>
            <a:ext cx="8858534" cy="4369287"/>
          </a:xfrm>
          <a:prstGeom prst="rect">
            <a:avLst/>
          </a:prstGeom>
        </p:spPr>
      </p:pic>
      <p:pic>
        <p:nvPicPr>
          <p:cNvPr id="5" name="Picture 4">
            <a:extLst>
              <a:ext uri="{FF2B5EF4-FFF2-40B4-BE49-F238E27FC236}">
                <a16:creationId xmlns:a16="http://schemas.microsoft.com/office/drawing/2014/main" id="{9B4F7368-F564-4D27-B119-C4BBFEAE1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618" y="76200"/>
            <a:ext cx="4346929" cy="2743200"/>
          </a:xfrm>
          <a:prstGeom prst="rect">
            <a:avLst/>
          </a:prstGeom>
        </p:spPr>
      </p:pic>
    </p:spTree>
    <p:extLst>
      <p:ext uri="{BB962C8B-B14F-4D97-AF65-F5344CB8AC3E}">
        <p14:creationId xmlns:p14="http://schemas.microsoft.com/office/powerpoint/2010/main" val="13699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3617327" y="148206"/>
            <a:ext cx="4954169" cy="609600"/>
          </a:xfrm>
        </p:spPr>
        <p:txBody>
          <a:bodyPr>
            <a:normAutofit/>
          </a:bodyPr>
          <a:lstStyle/>
          <a:p>
            <a:r>
              <a:rPr lang="en-US" sz="3200" b="1" dirty="0">
                <a:solidFill>
                  <a:schemeClr val="tx1"/>
                </a:solidFill>
              </a:rPr>
              <a:t>On </a:t>
            </a:r>
            <a:r>
              <a:rPr lang="en-US" altLang="zh-TW" sz="3200" b="1" dirty="0">
                <a:solidFill>
                  <a:schemeClr val="tx1"/>
                </a:solidFill>
              </a:rPr>
              <a:t>B</a:t>
            </a:r>
            <a:r>
              <a:rPr lang="en-HK" altLang="zh-TW" sz="3200" b="1" dirty="0" err="1">
                <a:solidFill>
                  <a:schemeClr val="tx1"/>
                </a:solidFill>
              </a:rPr>
              <a:t>alance</a:t>
            </a:r>
            <a:r>
              <a:rPr lang="zh-TW" altLang="en-US" sz="3200" b="1" dirty="0">
                <a:solidFill>
                  <a:schemeClr val="tx1"/>
                </a:solidFill>
              </a:rPr>
              <a:t> </a:t>
            </a:r>
            <a:r>
              <a:rPr lang="en-HK" altLang="zh-TW" sz="3200" b="1" dirty="0">
                <a:solidFill>
                  <a:schemeClr val="tx1"/>
                </a:solidFill>
              </a:rPr>
              <a:t>Volume</a:t>
            </a:r>
            <a:r>
              <a:rPr lang="zh-TW" altLang="en-US" sz="3200" b="1" dirty="0">
                <a:solidFill>
                  <a:schemeClr val="tx1"/>
                </a:solidFill>
              </a:rPr>
              <a:t> </a:t>
            </a:r>
            <a:r>
              <a:rPr lang="en-US" sz="3200" b="1" dirty="0">
                <a:solidFill>
                  <a:schemeClr val="tx1"/>
                </a:solidFill>
              </a:rPr>
              <a:t>- OBV</a:t>
            </a:r>
          </a:p>
        </p:txBody>
      </p:sp>
      <p:pic>
        <p:nvPicPr>
          <p:cNvPr id="4" name="Picture 3">
            <a:extLst>
              <a:ext uri="{FF2B5EF4-FFF2-40B4-BE49-F238E27FC236}">
                <a16:creationId xmlns:a16="http://schemas.microsoft.com/office/drawing/2014/main" id="{9BA0ADD8-DB82-4AF7-A4BF-48026BC8D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883650"/>
            <a:ext cx="11809412" cy="5824746"/>
          </a:xfrm>
          <a:prstGeom prst="rect">
            <a:avLst/>
          </a:prstGeom>
        </p:spPr>
      </p:pic>
    </p:spTree>
    <p:extLst>
      <p:ext uri="{BB962C8B-B14F-4D97-AF65-F5344CB8AC3E}">
        <p14:creationId xmlns:p14="http://schemas.microsoft.com/office/powerpoint/2010/main" val="190723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2779127" y="163586"/>
            <a:ext cx="6630569" cy="609600"/>
          </a:xfrm>
        </p:spPr>
        <p:txBody>
          <a:bodyPr>
            <a:normAutofit fontScale="90000"/>
          </a:bodyPr>
          <a:lstStyle/>
          <a:p>
            <a:r>
              <a:rPr lang="en-HK" b="1" dirty="0">
                <a:solidFill>
                  <a:schemeClr val="tx1"/>
                </a:solidFill>
              </a:rPr>
              <a:t>Parabolic Stop And Reverse</a:t>
            </a:r>
            <a:r>
              <a:rPr lang="zh-TW" altLang="en-US" b="1" dirty="0">
                <a:solidFill>
                  <a:schemeClr val="tx1"/>
                </a:solidFill>
              </a:rPr>
              <a:t> </a:t>
            </a:r>
            <a:r>
              <a:rPr lang="en-US" b="1" dirty="0">
                <a:solidFill>
                  <a:schemeClr val="tx1"/>
                </a:solidFill>
              </a:rPr>
              <a:t>- PSAR</a:t>
            </a:r>
          </a:p>
        </p:txBody>
      </p:sp>
      <p:pic>
        <p:nvPicPr>
          <p:cNvPr id="3" name="Picture 2">
            <a:extLst>
              <a:ext uri="{FF2B5EF4-FFF2-40B4-BE49-F238E27FC236}">
                <a16:creationId xmlns:a16="http://schemas.microsoft.com/office/drawing/2014/main" id="{072558A1-D7CA-4E43-AC10-1357EA493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10" y="844492"/>
            <a:ext cx="11921402" cy="5879983"/>
          </a:xfrm>
          <a:prstGeom prst="rect">
            <a:avLst/>
          </a:prstGeom>
        </p:spPr>
      </p:pic>
    </p:spTree>
    <p:extLst>
      <p:ext uri="{BB962C8B-B14F-4D97-AF65-F5344CB8AC3E}">
        <p14:creationId xmlns:p14="http://schemas.microsoft.com/office/powerpoint/2010/main" val="394486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700B750C-252C-490B-8400-63790969BAC4}"/>
              </a:ext>
            </a:extLst>
          </p:cNvPr>
          <p:cNvSpPr>
            <a:spLocks noGrp="1"/>
          </p:cNvSpPr>
          <p:nvPr>
            <p:ph type="title"/>
          </p:nvPr>
        </p:nvSpPr>
        <p:spPr>
          <a:xfrm>
            <a:off x="3256318" y="76200"/>
            <a:ext cx="5676186" cy="609600"/>
          </a:xfrm>
        </p:spPr>
        <p:txBody>
          <a:bodyPr>
            <a:normAutofit fontScale="90000"/>
          </a:bodyPr>
          <a:lstStyle/>
          <a:p>
            <a:r>
              <a:rPr lang="en-US" b="1" dirty="0">
                <a:solidFill>
                  <a:schemeClr val="tx1"/>
                </a:solidFill>
              </a:rPr>
              <a:t>Relative Strength Index - RSI</a:t>
            </a:r>
          </a:p>
        </p:txBody>
      </p:sp>
      <p:pic>
        <p:nvPicPr>
          <p:cNvPr id="3" name="Picture 2">
            <a:extLst>
              <a:ext uri="{FF2B5EF4-FFF2-40B4-BE49-F238E27FC236}">
                <a16:creationId xmlns:a16="http://schemas.microsoft.com/office/drawing/2014/main" id="{BB513024-42AF-479E-871A-14262D9D4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762000"/>
            <a:ext cx="11586906" cy="5943600"/>
          </a:xfrm>
          <a:prstGeom prst="rect">
            <a:avLst/>
          </a:prstGeom>
        </p:spPr>
      </p:pic>
    </p:spTree>
    <p:extLst>
      <p:ext uri="{BB962C8B-B14F-4D97-AF65-F5344CB8AC3E}">
        <p14:creationId xmlns:p14="http://schemas.microsoft.com/office/powerpoint/2010/main" val="23501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90600"/>
            <a:ext cx="4038600" cy="457200"/>
          </a:xfrm>
        </p:spPr>
        <p:txBody>
          <a:bodyPr>
            <a:normAutofit fontScale="92500" lnSpcReduction="20000"/>
          </a:bodyPr>
          <a:lstStyle/>
          <a:p>
            <a:pPr marL="0" indent="0">
              <a:lnSpc>
                <a:spcPct val="110000"/>
              </a:lnSpc>
              <a:buNone/>
            </a:pPr>
            <a:r>
              <a:rPr lang="en-US" dirty="0"/>
              <a:t>customer_trade_book.csv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4151311" y="152400"/>
            <a:ext cx="3886200"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TA on User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extLst>
              <p:ext uri="{D42A27DB-BD31-4B8C-83A1-F6EECF244321}">
                <p14:modId xmlns:p14="http://schemas.microsoft.com/office/powerpoint/2010/main" val="4125038295"/>
              </p:ext>
            </p:extLst>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1200" name="Worksheet" r:id="rId3" imgW="1228781" imgH="390618" progId="Excel.Sheet.12">
                  <p:embed/>
                </p:oleObj>
              </mc:Choice>
              <mc:Fallback>
                <p:oleObj name="Worksheet" r:id="rId3" imgW="1228781" imgH="390618" progId="Excel.Sheet.12">
                  <p:embed/>
                  <p:pic>
                    <p:nvPicPr>
                      <p:cNvPr id="0" name=""/>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A72E3489-13FF-43DB-BA18-BB6F8F99B069}"/>
              </a:ext>
            </a:extLst>
          </p:cNvPr>
          <p:cNvGraphicFramePr>
            <a:graphicFrameLocks noChangeAspect="1"/>
          </p:cNvGraphicFramePr>
          <p:nvPr>
            <p:extLst>
              <p:ext uri="{D42A27DB-BD31-4B8C-83A1-F6EECF244321}">
                <p14:modId xmlns:p14="http://schemas.microsoft.com/office/powerpoint/2010/main" val="3046700019"/>
              </p:ext>
            </p:extLst>
          </p:nvPr>
        </p:nvGraphicFramePr>
        <p:xfrm>
          <a:off x="231685" y="1552575"/>
          <a:ext cx="11725453" cy="5153025"/>
        </p:xfrm>
        <a:graphic>
          <a:graphicData uri="http://schemas.openxmlformats.org/presentationml/2006/ole">
            <mc:AlternateContent xmlns:mc="http://schemas.openxmlformats.org/markup-compatibility/2006">
              <mc:Choice xmlns:v="urn:schemas-microsoft-com:vml" Requires="v">
                <p:oleObj spid="_x0000_s1201" name="Worksheet" r:id="rId5" imgW="11277480" imgH="5152852" progId="Excel.Sheet.12">
                  <p:embed/>
                </p:oleObj>
              </mc:Choice>
              <mc:Fallback>
                <p:oleObj name="Worksheet" r:id="rId5" imgW="11277480" imgH="5152852" progId="Excel.Sheet.12">
                  <p:embed/>
                  <p:pic>
                    <p:nvPicPr>
                      <p:cNvPr id="0" name=""/>
                      <p:cNvPicPr/>
                      <p:nvPr/>
                    </p:nvPicPr>
                    <p:blipFill>
                      <a:blip r:embed="rId6"/>
                      <a:stretch>
                        <a:fillRect/>
                      </a:stretch>
                    </p:blipFill>
                    <p:spPr>
                      <a:xfrm>
                        <a:off x="231685" y="1552575"/>
                        <a:ext cx="11725453" cy="5153025"/>
                      </a:xfrm>
                      <a:prstGeom prst="rect">
                        <a:avLst/>
                      </a:prstGeom>
                      <a:solidFill>
                        <a:schemeClr val="bg1"/>
                      </a:solidFill>
                    </p:spPr>
                  </p:pic>
                </p:oleObj>
              </mc:Fallback>
            </mc:AlternateContent>
          </a:graphicData>
        </a:graphic>
      </p:graphicFrame>
      <p:sp>
        <p:nvSpPr>
          <p:cNvPr id="10" name="Rectangle 9">
            <a:extLst>
              <a:ext uri="{FF2B5EF4-FFF2-40B4-BE49-F238E27FC236}">
                <a16:creationId xmlns:a16="http://schemas.microsoft.com/office/drawing/2014/main" id="{E51EB2DB-FD89-4306-AB39-8F9831B42A05}"/>
              </a:ext>
            </a:extLst>
          </p:cNvPr>
          <p:cNvSpPr/>
          <p:nvPr/>
        </p:nvSpPr>
        <p:spPr>
          <a:xfrm>
            <a:off x="2170068" y="1500187"/>
            <a:ext cx="876344" cy="5257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22401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A75DCF-9485-4B26-A7E7-8194F6D09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791" y="381000"/>
            <a:ext cx="7529241" cy="2286000"/>
          </a:xfrm>
          <a:prstGeom prst="rect">
            <a:avLst/>
          </a:prstGeom>
        </p:spPr>
      </p:pic>
      <p:sp>
        <p:nvSpPr>
          <p:cNvPr id="7" name="Arrow: Down 6">
            <a:extLst>
              <a:ext uri="{FF2B5EF4-FFF2-40B4-BE49-F238E27FC236}">
                <a16:creationId xmlns:a16="http://schemas.microsoft.com/office/drawing/2014/main" id="{519E5DDE-2C6B-4266-9179-68AB27DD9915}"/>
              </a:ext>
            </a:extLst>
          </p:cNvPr>
          <p:cNvSpPr/>
          <p:nvPr/>
        </p:nvSpPr>
        <p:spPr>
          <a:xfrm>
            <a:off x="5751511" y="2863487"/>
            <a:ext cx="685800" cy="838200"/>
          </a:xfrm>
          <a:prstGeom prst="down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pic>
        <p:nvPicPr>
          <p:cNvPr id="9" name="Picture 8">
            <a:extLst>
              <a:ext uri="{FF2B5EF4-FFF2-40B4-BE49-F238E27FC236}">
                <a16:creationId xmlns:a16="http://schemas.microsoft.com/office/drawing/2014/main" id="{5FDEBA44-23B6-4780-A4C6-03A81A6C7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595" y="3898174"/>
            <a:ext cx="6199632" cy="2743200"/>
          </a:xfrm>
          <a:prstGeom prst="rect">
            <a:avLst/>
          </a:prstGeom>
        </p:spPr>
      </p:pic>
      <p:sp>
        <p:nvSpPr>
          <p:cNvPr id="10" name="Rectangle 9">
            <a:extLst>
              <a:ext uri="{FF2B5EF4-FFF2-40B4-BE49-F238E27FC236}">
                <a16:creationId xmlns:a16="http://schemas.microsoft.com/office/drawing/2014/main" id="{0E4A1907-FC5B-4577-B34D-FC90BC6A9BDE}"/>
              </a:ext>
            </a:extLst>
          </p:cNvPr>
          <p:cNvSpPr/>
          <p:nvPr/>
        </p:nvSpPr>
        <p:spPr>
          <a:xfrm rot="5400000">
            <a:off x="3770312" y="-342899"/>
            <a:ext cx="838201" cy="3962401"/>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11" name="Rectangle 10">
            <a:extLst>
              <a:ext uri="{FF2B5EF4-FFF2-40B4-BE49-F238E27FC236}">
                <a16:creationId xmlns:a16="http://schemas.microsoft.com/office/drawing/2014/main" id="{22307FCF-E33D-4D9C-8503-FBDF2F5CE442}"/>
              </a:ext>
            </a:extLst>
          </p:cNvPr>
          <p:cNvSpPr/>
          <p:nvPr/>
        </p:nvSpPr>
        <p:spPr>
          <a:xfrm rot="5400000">
            <a:off x="3015433" y="4805409"/>
            <a:ext cx="266744" cy="661987"/>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197080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6BD167-35B4-4ED2-922F-5B94660E5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212" y="228600"/>
            <a:ext cx="6180812" cy="4083456"/>
          </a:xfrm>
          <a:prstGeom prst="rect">
            <a:avLst/>
          </a:prstGeom>
        </p:spPr>
      </p:pic>
      <p:pic>
        <p:nvPicPr>
          <p:cNvPr id="8" name="Picture 7">
            <a:extLst>
              <a:ext uri="{FF2B5EF4-FFF2-40B4-BE49-F238E27FC236}">
                <a16:creationId xmlns:a16="http://schemas.microsoft.com/office/drawing/2014/main" id="{12D55AAF-9071-4C9C-A5EC-6EF4602FD3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812" y="2667000"/>
            <a:ext cx="6180811" cy="4083456"/>
          </a:xfrm>
          <a:prstGeom prst="rect">
            <a:avLst/>
          </a:prstGeom>
          <a:blipFill dpi="0" rotWithShape="1">
            <a:blip r:embed="rId3">
              <a:alphaModFix amt="61000"/>
            </a:blip>
            <a:srcRect/>
            <a:stretch>
              <a:fillRect/>
            </a:stretch>
          </a:blipFill>
        </p:spPr>
      </p:pic>
    </p:spTree>
    <p:extLst>
      <p:ext uri="{BB962C8B-B14F-4D97-AF65-F5344CB8AC3E}">
        <p14:creationId xmlns:p14="http://schemas.microsoft.com/office/powerpoint/2010/main" val="201437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0000"/>
            <a:lum/>
          </a:blip>
          <a:srcRect/>
          <a:stretch>
            <a:fillRect l="-3000" r="-3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703512" y="2933700"/>
            <a:ext cx="678180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Market News</a:t>
            </a:r>
          </a:p>
        </p:txBody>
      </p:sp>
    </p:spTree>
    <p:extLst>
      <p:ext uri="{BB962C8B-B14F-4D97-AF65-F5344CB8AC3E}">
        <p14:creationId xmlns:p14="http://schemas.microsoft.com/office/powerpoint/2010/main" val="249653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F73D81-F9D9-4669-BB27-34A5A811C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2" y="228600"/>
            <a:ext cx="7430537" cy="6553200"/>
          </a:xfrm>
          <a:prstGeom prst="rect">
            <a:avLst/>
          </a:prstGeom>
        </p:spPr>
      </p:pic>
      <p:sp>
        <p:nvSpPr>
          <p:cNvPr id="7" name="Rectangle 6">
            <a:extLst>
              <a:ext uri="{FF2B5EF4-FFF2-40B4-BE49-F238E27FC236}">
                <a16:creationId xmlns:a16="http://schemas.microsoft.com/office/drawing/2014/main" id="{B01DA771-F36E-4CD8-ACBF-2AB0C4ECD967}"/>
              </a:ext>
            </a:extLst>
          </p:cNvPr>
          <p:cNvSpPr/>
          <p:nvPr/>
        </p:nvSpPr>
        <p:spPr>
          <a:xfrm rot="5400000">
            <a:off x="3579811" y="990601"/>
            <a:ext cx="304802" cy="7620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8" name="Rectangle 7">
            <a:extLst>
              <a:ext uri="{FF2B5EF4-FFF2-40B4-BE49-F238E27FC236}">
                <a16:creationId xmlns:a16="http://schemas.microsoft.com/office/drawing/2014/main" id="{330FECC5-FBEB-4EAB-8F4F-202CBBF4EC6B}"/>
              </a:ext>
            </a:extLst>
          </p:cNvPr>
          <p:cNvSpPr/>
          <p:nvPr/>
        </p:nvSpPr>
        <p:spPr>
          <a:xfrm rot="5400000">
            <a:off x="5162301" y="825433"/>
            <a:ext cx="304800" cy="3622177"/>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9" name="Rectangle 8">
            <a:extLst>
              <a:ext uri="{FF2B5EF4-FFF2-40B4-BE49-F238E27FC236}">
                <a16:creationId xmlns:a16="http://schemas.microsoft.com/office/drawing/2014/main" id="{D382BE6E-6EEC-4232-9162-8138AB695DAD}"/>
              </a:ext>
            </a:extLst>
          </p:cNvPr>
          <p:cNvSpPr/>
          <p:nvPr/>
        </p:nvSpPr>
        <p:spPr>
          <a:xfrm rot="5400000">
            <a:off x="5408612" y="3886201"/>
            <a:ext cx="304800" cy="4114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10" name="Content Placeholder 2">
            <a:extLst>
              <a:ext uri="{FF2B5EF4-FFF2-40B4-BE49-F238E27FC236}">
                <a16:creationId xmlns:a16="http://schemas.microsoft.com/office/drawing/2014/main" id="{81D85707-9EF0-4EFB-9555-7FF8001A01DC}"/>
              </a:ext>
            </a:extLst>
          </p:cNvPr>
          <p:cNvSpPr>
            <a:spLocks noGrp="1"/>
          </p:cNvSpPr>
          <p:nvPr>
            <p:ph sz="half" idx="1"/>
          </p:nvPr>
        </p:nvSpPr>
        <p:spPr>
          <a:xfrm>
            <a:off x="873676" y="2466704"/>
            <a:ext cx="2420689" cy="457199"/>
          </a:xfrm>
        </p:spPr>
        <p:txBody>
          <a:bodyPr>
            <a:normAutofit lnSpcReduction="10000"/>
          </a:bodyPr>
          <a:lstStyle/>
          <a:p>
            <a:pPr marL="0" indent="0">
              <a:buNone/>
            </a:pPr>
            <a:r>
              <a:rPr lang="en-US" dirty="0"/>
              <a:t>Crawl </a:t>
            </a:r>
            <a:r>
              <a:rPr lang="en-US" dirty="0" err="1"/>
              <a:t>Aastocks</a:t>
            </a:r>
            <a:endParaRPr lang="en-US" dirty="0"/>
          </a:p>
        </p:txBody>
      </p:sp>
      <p:sp>
        <p:nvSpPr>
          <p:cNvPr id="11" name="Content Placeholder 2">
            <a:extLst>
              <a:ext uri="{FF2B5EF4-FFF2-40B4-BE49-F238E27FC236}">
                <a16:creationId xmlns:a16="http://schemas.microsoft.com/office/drawing/2014/main" id="{96F264A3-9E79-4571-962F-6185B87C8C8F}"/>
              </a:ext>
            </a:extLst>
          </p:cNvPr>
          <p:cNvSpPr txBox="1">
            <a:spLocks/>
          </p:cNvSpPr>
          <p:nvPr/>
        </p:nvSpPr>
        <p:spPr>
          <a:xfrm>
            <a:off x="551165" y="5372101"/>
            <a:ext cx="2743200" cy="11430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t>Find all relevant news to the customer’s portfolio assets</a:t>
            </a:r>
          </a:p>
        </p:txBody>
      </p:sp>
    </p:spTree>
    <p:extLst>
      <p:ext uri="{BB962C8B-B14F-4D97-AF65-F5344CB8AC3E}">
        <p14:creationId xmlns:p14="http://schemas.microsoft.com/office/powerpoint/2010/main" val="9521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1255710" y="228600"/>
            <a:ext cx="9677401" cy="609600"/>
          </a:xfrm>
          <a:prstGeom prst="rect">
            <a:avLst/>
          </a:prstGeom>
        </p:spPr>
        <p:txBody>
          <a:bodyPr vert="horz" lIns="91440" tIns="45720" rIns="91440" bIns="45720" rtlCol="0" anchor="b">
            <a:normAutofit fontScale="900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b="1" dirty="0">
                <a:solidFill>
                  <a:schemeClr val="tx1"/>
                </a:solidFill>
              </a:rPr>
              <a:t>News related to the assets in a customer’s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2216"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5459090C-59CB-48B8-BD76-20966A1C4653}"/>
              </a:ext>
            </a:extLst>
          </p:cNvPr>
          <p:cNvGraphicFramePr>
            <a:graphicFrameLocks noChangeAspect="1"/>
          </p:cNvGraphicFramePr>
          <p:nvPr>
            <p:extLst>
              <p:ext uri="{D42A27DB-BD31-4B8C-83A1-F6EECF244321}">
                <p14:modId xmlns:p14="http://schemas.microsoft.com/office/powerpoint/2010/main" val="2738432772"/>
              </p:ext>
            </p:extLst>
          </p:nvPr>
        </p:nvGraphicFramePr>
        <p:xfrm>
          <a:off x="147043" y="1398977"/>
          <a:ext cx="11814767" cy="1530350"/>
        </p:xfrm>
        <a:graphic>
          <a:graphicData uri="http://schemas.openxmlformats.org/presentationml/2006/ole">
            <mc:AlternateContent xmlns:mc="http://schemas.openxmlformats.org/markup-compatibility/2006">
              <mc:Choice xmlns:v="urn:schemas-microsoft-com:vml" Requires="v">
                <p:oleObj spid="_x0000_s2217" name="Worksheet" r:id="rId5" imgW="11992113" imgH="1343065" progId="Excel.Sheet.12">
                  <p:embed/>
                </p:oleObj>
              </mc:Choice>
              <mc:Fallback>
                <p:oleObj name="Worksheet" r:id="rId5" imgW="11992113" imgH="1343065" progId="Excel.Sheet.12">
                  <p:embed/>
                  <p:pic>
                    <p:nvPicPr>
                      <p:cNvPr id="0" name=""/>
                      <p:cNvPicPr/>
                      <p:nvPr/>
                    </p:nvPicPr>
                    <p:blipFill>
                      <a:blip r:embed="rId6"/>
                      <a:stretch>
                        <a:fillRect/>
                      </a:stretch>
                    </p:blipFill>
                    <p:spPr>
                      <a:xfrm>
                        <a:off x="147043" y="1398977"/>
                        <a:ext cx="11814767" cy="1530350"/>
                      </a:xfrm>
                      <a:prstGeom prst="rect">
                        <a:avLst/>
                      </a:prstGeom>
                      <a:solidFill>
                        <a:schemeClr val="bg1"/>
                      </a:solidFill>
                    </p:spPr>
                  </p:pic>
                </p:oleObj>
              </mc:Fallback>
            </mc:AlternateContent>
          </a:graphicData>
        </a:graphic>
      </p:graphicFrame>
      <p:sp>
        <p:nvSpPr>
          <p:cNvPr id="4" name="Rectangle 3">
            <a:extLst>
              <a:ext uri="{FF2B5EF4-FFF2-40B4-BE49-F238E27FC236}">
                <a16:creationId xmlns:a16="http://schemas.microsoft.com/office/drawing/2014/main" id="{5BA8C0AA-2DE7-4795-9E1F-C0995125EF08}"/>
              </a:ext>
            </a:extLst>
          </p:cNvPr>
          <p:cNvSpPr/>
          <p:nvPr/>
        </p:nvSpPr>
        <p:spPr>
          <a:xfrm>
            <a:off x="147043" y="3276600"/>
            <a:ext cx="11814767" cy="1477328"/>
          </a:xfrm>
          <a:prstGeom prst="rect">
            <a:avLst/>
          </a:prstGeom>
        </p:spPr>
        <p:txBody>
          <a:bodyPr wrap="square">
            <a:spAutoFit/>
          </a:bodyPr>
          <a:lstStyle/>
          <a:p>
            <a:pPr algn="just"/>
            <a:r>
              <a:rPr lang="en-HK" b="1" dirty="0" err="1"/>
              <a:t>利福國際</a:t>
            </a:r>
            <a:r>
              <a:rPr lang="en-HK" b="1" dirty="0"/>
              <a:t>(01212.HK)</a:t>
            </a:r>
            <a:r>
              <a:rPr lang="en-HK" b="1" dirty="0" err="1"/>
              <a:t>料本港下半年零售銷售增速不如上半年快</a:t>
            </a:r>
            <a:r>
              <a:rPr lang="en-HK" b="1" dirty="0"/>
              <a:t>:</a:t>
            </a:r>
          </a:p>
          <a:p>
            <a:pPr algn="just"/>
            <a:r>
              <a:rPr lang="zh-TW" altLang="en-US" sz="1200" dirty="0"/>
              <a:t>利福國際</a:t>
            </a:r>
            <a:r>
              <a:rPr lang="en-US" altLang="zh-TW" sz="1200" dirty="0"/>
              <a:t>(01212.HK) </a:t>
            </a:r>
            <a:r>
              <a:rPr lang="zh-TW" altLang="en-US" sz="1200" dirty="0"/>
              <a:t>沽空 </a:t>
            </a:r>
            <a:r>
              <a:rPr lang="en-US" altLang="zh-TW" sz="1200" dirty="0"/>
              <a:t>$44.92</a:t>
            </a:r>
            <a:r>
              <a:rPr lang="zh-TW" altLang="en-US" sz="1200" dirty="0"/>
              <a:t>萬</a:t>
            </a:r>
            <a:r>
              <a:rPr lang="en-US" altLang="zh-TW" sz="1200" dirty="0"/>
              <a:t>; </a:t>
            </a:r>
            <a:r>
              <a:rPr lang="zh-TW" altLang="en-US" sz="1200" dirty="0"/>
              <a:t>比率 </a:t>
            </a:r>
            <a:r>
              <a:rPr lang="en-US" altLang="zh-TW" sz="1200" dirty="0"/>
              <a:t>4.678%   </a:t>
            </a:r>
            <a:r>
              <a:rPr lang="zh-TW" altLang="en-US" sz="1200" dirty="0"/>
              <a:t>主席劉鑾鴻在記者會上表示，目前人民幣貶值對香港零售市道影響輕微，看到增長勢頭仍在，但預計下半年本港零售銷售的增幅不如上半年快，料為高單位數至低雙位數增長，主要是由於去年下半年的高基數效應所致。公司上半年盈利按年減少</a:t>
            </a:r>
            <a:r>
              <a:rPr lang="en-US" altLang="zh-TW" sz="1200" dirty="0"/>
              <a:t>48.7%</a:t>
            </a:r>
            <a:r>
              <a:rPr lang="zh-TW" altLang="en-US" sz="1200" dirty="0"/>
              <a:t>，主要是受到期內投資收入大幅下跌所拖累。他指出，投資組合中，主要包含股票、債券及投資基金等，預計下半年投資市場會較上半年動盪，因此近月已有將投資組合規模適量減少，但強調沒有可能將規模減至零。劉鑾鴻續指，將投資組合中的現金回流後放在公司，都沒有特別用途，因此計劃將部分資金用於回購，對股東亦有得益。他強調，一直不擔心公司的負債比率，因為目前未動用的現金達</a:t>
            </a:r>
            <a:r>
              <a:rPr lang="en-US" altLang="zh-TW" sz="1200" dirty="0"/>
              <a:t>40</a:t>
            </a:r>
            <a:r>
              <a:rPr lang="zh-TW" altLang="en-US" sz="1200" dirty="0"/>
              <a:t>億至</a:t>
            </a:r>
            <a:r>
              <a:rPr lang="en-US" altLang="zh-TW" sz="1200" dirty="0"/>
              <a:t>50</a:t>
            </a:r>
            <a:r>
              <a:rPr lang="zh-TW" altLang="en-US" sz="1200" dirty="0"/>
              <a:t>億，隨時可變現的資產達</a:t>
            </a:r>
            <a:r>
              <a:rPr lang="en-US" altLang="zh-TW" sz="1200" dirty="0"/>
              <a:t>100</a:t>
            </a:r>
            <a:r>
              <a:rPr lang="zh-TW" altLang="en-US" sz="1200" dirty="0"/>
              <a:t>億元。早前利福國際宣布收購利福中國</a:t>
            </a:r>
            <a:r>
              <a:rPr lang="en-US" altLang="zh-TW" sz="1200" dirty="0"/>
              <a:t>(02136.HK)  +0.290 (+9.265%)    </a:t>
            </a:r>
            <a:r>
              <a:rPr lang="zh-TW" altLang="en-US" sz="1200" dirty="0"/>
              <a:t>沽空 </a:t>
            </a:r>
            <a:r>
              <a:rPr lang="en-US" altLang="zh-TW" sz="1200" dirty="0"/>
              <a:t>$8.99</a:t>
            </a:r>
            <a:r>
              <a:rPr lang="zh-TW" altLang="en-US" sz="1200" dirty="0"/>
              <a:t>萬</a:t>
            </a:r>
            <a:r>
              <a:rPr lang="en-US" altLang="zh-TW" sz="1200" dirty="0"/>
              <a:t>; </a:t>
            </a:r>
            <a:r>
              <a:rPr lang="zh-TW" altLang="en-US" sz="1200" dirty="0"/>
              <a:t>比率 </a:t>
            </a:r>
            <a:r>
              <a:rPr lang="en-US" altLang="zh-TW" sz="1200" dirty="0"/>
              <a:t>0.777%   </a:t>
            </a:r>
            <a:r>
              <a:rPr lang="zh-TW" altLang="en-US" sz="1200" dirty="0"/>
              <a:t>日式餐廳「和三味」。劉氏解釋，「和三味」本屬於集團的內地業務，但由於現時內地餐廳業務競爭大，因此只剩下香港區的一家分店，將其撥歸至利福國際旗下會更合適。 </a:t>
            </a:r>
            <a:endParaRPr lang="en-HK" sz="1200" dirty="0"/>
          </a:p>
        </p:txBody>
      </p:sp>
      <p:sp>
        <p:nvSpPr>
          <p:cNvPr id="7" name="Rectangle 6">
            <a:extLst>
              <a:ext uri="{FF2B5EF4-FFF2-40B4-BE49-F238E27FC236}">
                <a16:creationId xmlns:a16="http://schemas.microsoft.com/office/drawing/2014/main" id="{97D76F8A-4DE9-4ECA-A060-74D5F46D7305}"/>
              </a:ext>
            </a:extLst>
          </p:cNvPr>
          <p:cNvSpPr/>
          <p:nvPr/>
        </p:nvSpPr>
        <p:spPr>
          <a:xfrm>
            <a:off x="147043" y="5029200"/>
            <a:ext cx="11814767" cy="1661993"/>
          </a:xfrm>
          <a:prstGeom prst="rect">
            <a:avLst/>
          </a:prstGeom>
        </p:spPr>
        <p:txBody>
          <a:bodyPr wrap="square">
            <a:spAutoFit/>
          </a:bodyPr>
          <a:lstStyle/>
          <a:p>
            <a:pPr algn="just"/>
            <a:r>
              <a:rPr lang="en-US" altLang="zh-TW" b="1" dirty="0">
                <a:latin typeface="Calibri (Body)"/>
              </a:rPr>
              <a:t>《</a:t>
            </a:r>
            <a:r>
              <a:rPr lang="zh-TW" altLang="en-US" b="1" dirty="0">
                <a:latin typeface="Calibri (Body)"/>
              </a:rPr>
              <a:t>公司業績</a:t>
            </a:r>
            <a:r>
              <a:rPr lang="en-US" altLang="zh-TW" b="1" dirty="0">
                <a:latin typeface="Calibri (Body)"/>
              </a:rPr>
              <a:t>》</a:t>
            </a:r>
            <a:r>
              <a:rPr lang="zh-TW" altLang="en-US" b="1" dirty="0">
                <a:latin typeface="Calibri (Body)"/>
              </a:rPr>
              <a:t>利福國際</a:t>
            </a:r>
            <a:r>
              <a:rPr lang="en-US" altLang="zh-TW" b="1" dirty="0">
                <a:latin typeface="Calibri (Body)"/>
              </a:rPr>
              <a:t>(01212.HK)</a:t>
            </a:r>
            <a:r>
              <a:rPr lang="zh-TW" altLang="en-US" b="1" dirty="0">
                <a:latin typeface="Calibri (Body)"/>
              </a:rPr>
              <a:t>半年純利</a:t>
            </a:r>
            <a:r>
              <a:rPr lang="en-US" altLang="zh-TW" b="1" dirty="0">
                <a:latin typeface="Calibri (Body)"/>
              </a:rPr>
              <a:t>8.83</a:t>
            </a:r>
            <a:r>
              <a:rPr lang="zh-TW" altLang="en-US" b="1" dirty="0">
                <a:latin typeface="Calibri (Body)"/>
              </a:rPr>
              <a:t>億元跌</a:t>
            </a:r>
            <a:r>
              <a:rPr lang="en-US" altLang="zh-TW" b="1" dirty="0">
                <a:latin typeface="Calibri (Body)"/>
              </a:rPr>
              <a:t>48.7%  </a:t>
            </a:r>
            <a:r>
              <a:rPr lang="zh-TW" altLang="en-US" b="1" dirty="0">
                <a:latin typeface="Calibri (Body)"/>
              </a:rPr>
              <a:t>派中期息</a:t>
            </a:r>
            <a:r>
              <a:rPr lang="en-US" altLang="zh-TW" b="1" dirty="0">
                <a:latin typeface="Calibri (Body)"/>
              </a:rPr>
              <a:t>29.5</a:t>
            </a:r>
            <a:r>
              <a:rPr lang="zh-TW" altLang="en-US" b="1" dirty="0">
                <a:latin typeface="Calibri (Body)"/>
              </a:rPr>
              <a:t>仙</a:t>
            </a:r>
            <a:r>
              <a:rPr lang="en-US" altLang="zh-TW" b="1" dirty="0">
                <a:latin typeface="Calibri (Body)"/>
              </a:rPr>
              <a:t>:</a:t>
            </a:r>
          </a:p>
          <a:p>
            <a:pPr algn="just"/>
            <a:r>
              <a:rPr lang="zh-TW" altLang="en-US" sz="1200" dirty="0">
                <a:latin typeface="Calibri (Body)"/>
              </a:rPr>
              <a:t>利福國際</a:t>
            </a:r>
            <a:r>
              <a:rPr lang="en-US" altLang="zh-TW" sz="1200" dirty="0">
                <a:latin typeface="Calibri (Body)"/>
              </a:rPr>
              <a:t>(01212.HK) </a:t>
            </a:r>
            <a:r>
              <a:rPr lang="zh-TW" altLang="en-US" sz="1200" dirty="0">
                <a:latin typeface="Calibri (Body)"/>
              </a:rPr>
              <a:t>沽空 </a:t>
            </a:r>
            <a:r>
              <a:rPr lang="en-US" altLang="zh-TW" sz="1200" dirty="0">
                <a:latin typeface="Calibri (Body)"/>
              </a:rPr>
              <a:t>$44.92</a:t>
            </a:r>
            <a:r>
              <a:rPr lang="zh-TW" altLang="en-US" sz="1200" dirty="0">
                <a:latin typeface="Calibri (Body)"/>
              </a:rPr>
              <a:t>萬</a:t>
            </a:r>
            <a:r>
              <a:rPr lang="en-US" altLang="zh-TW" sz="1200" dirty="0">
                <a:latin typeface="Calibri (Body)"/>
              </a:rPr>
              <a:t>; </a:t>
            </a:r>
            <a:r>
              <a:rPr lang="zh-TW" altLang="en-US" sz="1200" dirty="0">
                <a:latin typeface="Calibri (Body)"/>
              </a:rPr>
              <a:t>比率 </a:t>
            </a:r>
            <a:r>
              <a:rPr lang="en-US" altLang="zh-TW" sz="1200" dirty="0">
                <a:latin typeface="Calibri (Body)"/>
              </a:rPr>
              <a:t>4.678%   </a:t>
            </a:r>
            <a:r>
              <a:rPr lang="zh-TW" altLang="en-US" sz="1200" dirty="0">
                <a:latin typeface="Calibri (Body)"/>
              </a:rPr>
              <a:t>公布截至今年</a:t>
            </a:r>
            <a:r>
              <a:rPr lang="en-US" altLang="zh-TW" sz="1200" dirty="0">
                <a:latin typeface="Calibri (Body)"/>
              </a:rPr>
              <a:t>6</a:t>
            </a:r>
            <a:r>
              <a:rPr lang="zh-TW" altLang="en-US" sz="1200" dirty="0">
                <a:latin typeface="Calibri (Body)"/>
              </a:rPr>
              <a:t>月底止中期業績，持續經營業務營業額</a:t>
            </a:r>
            <a:r>
              <a:rPr lang="en-US" altLang="zh-TW" sz="1200" dirty="0">
                <a:latin typeface="Calibri (Body)"/>
              </a:rPr>
              <a:t>21.13</a:t>
            </a:r>
            <a:r>
              <a:rPr lang="zh-TW" altLang="en-US" sz="1200" dirty="0">
                <a:latin typeface="Calibri (Body)"/>
              </a:rPr>
              <a:t>億元，按年升</a:t>
            </a:r>
            <a:r>
              <a:rPr lang="en-US" altLang="zh-TW" sz="1200" dirty="0">
                <a:latin typeface="Calibri (Body)"/>
              </a:rPr>
              <a:t>26.2%</a:t>
            </a:r>
            <a:r>
              <a:rPr lang="zh-TW" altLang="en-US" sz="1200" dirty="0">
                <a:latin typeface="Calibri (Body)"/>
              </a:rPr>
              <a:t>。純利</a:t>
            </a:r>
            <a:r>
              <a:rPr lang="en-US" altLang="zh-TW" sz="1200" dirty="0">
                <a:latin typeface="Calibri (Body)"/>
              </a:rPr>
              <a:t>8.83</a:t>
            </a:r>
            <a:r>
              <a:rPr lang="zh-TW" altLang="en-US" sz="1200" dirty="0">
                <a:latin typeface="Calibri (Body)"/>
              </a:rPr>
              <a:t>億元，按年跌</a:t>
            </a:r>
            <a:r>
              <a:rPr lang="en-US" altLang="zh-TW" sz="1200" dirty="0">
                <a:latin typeface="Calibri (Body)"/>
              </a:rPr>
              <a:t>48.7%</a:t>
            </a:r>
            <a:r>
              <a:rPr lang="zh-TW" altLang="en-US" sz="1200" dirty="0">
                <a:latin typeface="Calibri (Body)"/>
              </a:rPr>
              <a:t>；每股盈利</a:t>
            </a:r>
            <a:r>
              <a:rPr lang="en-US" altLang="zh-TW" sz="1200" dirty="0">
                <a:latin typeface="Calibri (Body)"/>
              </a:rPr>
              <a:t>0.551</a:t>
            </a:r>
            <a:r>
              <a:rPr lang="zh-TW" altLang="en-US" sz="1200" dirty="0">
                <a:latin typeface="Calibri (Body)"/>
              </a:rPr>
              <a:t>元。派中期息</a:t>
            </a:r>
            <a:r>
              <a:rPr lang="en-US" altLang="zh-TW" sz="1200" dirty="0">
                <a:latin typeface="Calibri (Body)"/>
              </a:rPr>
              <a:t>29.5</a:t>
            </a:r>
            <a:r>
              <a:rPr lang="zh-TW" altLang="en-US" sz="1200" dirty="0">
                <a:latin typeface="Calibri (Body)"/>
              </a:rPr>
              <a:t>仙，按年升</a:t>
            </a:r>
            <a:r>
              <a:rPr lang="en-US" altLang="zh-TW" sz="1200" dirty="0">
                <a:latin typeface="Calibri (Body)"/>
              </a:rPr>
              <a:t>2.1%</a:t>
            </a:r>
            <a:r>
              <a:rPr lang="zh-TW" altLang="en-US" sz="1200" dirty="0">
                <a:latin typeface="Calibri (Body)"/>
              </a:rPr>
              <a:t>。公司指，在消費性開支增長動力強勁及入境旅遊業復蘇的帶動下，銅鑼灣崇光於回顧期內的銷售收入錄得</a:t>
            </a:r>
            <a:r>
              <a:rPr lang="en-US" altLang="zh-TW" sz="1200" dirty="0">
                <a:latin typeface="Calibri (Body)"/>
              </a:rPr>
              <a:t>20.1%</a:t>
            </a:r>
            <a:r>
              <a:rPr lang="zh-TW" altLang="en-US" sz="1200" dirty="0">
                <a:latin typeface="Calibri (Body)"/>
              </a:rPr>
              <a:t>的升幅。透過在門店翻新計劃完成後提供更完善的購物體驗，整體客流量增加</a:t>
            </a:r>
            <a:r>
              <a:rPr lang="en-US" altLang="zh-TW" sz="1200" dirty="0">
                <a:latin typeface="Calibri (Body)"/>
              </a:rPr>
              <a:t>7.1%</a:t>
            </a:r>
            <a:r>
              <a:rPr lang="zh-TW" altLang="en-US" sz="1200" dirty="0">
                <a:latin typeface="Calibri (Body)"/>
              </a:rPr>
              <a:t>，逗留購買比率由去年同期上升</a:t>
            </a:r>
            <a:r>
              <a:rPr lang="en-US" altLang="zh-TW" sz="1200" dirty="0">
                <a:latin typeface="Calibri (Body)"/>
              </a:rPr>
              <a:t>2.3</a:t>
            </a:r>
            <a:r>
              <a:rPr lang="zh-TW" altLang="en-US" sz="1200" dirty="0">
                <a:latin typeface="Calibri (Body)"/>
              </a:rPr>
              <a:t>個百分點至</a:t>
            </a:r>
            <a:r>
              <a:rPr lang="en-US" altLang="zh-TW" sz="1200" dirty="0">
                <a:latin typeface="Calibri (Body)"/>
              </a:rPr>
              <a:t>34.7%</a:t>
            </a:r>
            <a:r>
              <a:rPr lang="zh-TW" altLang="en-US" sz="1200" dirty="0">
                <a:latin typeface="Calibri (Body)"/>
              </a:rPr>
              <a:t>，而平均每宗交易額</a:t>
            </a:r>
            <a:r>
              <a:rPr lang="en-US" altLang="zh-TW" sz="1200" dirty="0">
                <a:latin typeface="Calibri (Body)"/>
              </a:rPr>
              <a:t>(</a:t>
            </a:r>
            <a:r>
              <a:rPr lang="zh-TW" altLang="en-US" sz="1200" dirty="0">
                <a:latin typeface="Calibri (Body)"/>
              </a:rPr>
              <a:t>不包括崇光超市超級市場的交易額</a:t>
            </a:r>
            <a:r>
              <a:rPr lang="en-US" altLang="zh-TW" sz="1200" dirty="0">
                <a:latin typeface="Calibri (Body)"/>
              </a:rPr>
              <a:t>)</a:t>
            </a:r>
            <a:r>
              <a:rPr lang="zh-TW" altLang="en-US" sz="1200" dirty="0">
                <a:latin typeface="Calibri (Body)"/>
              </a:rPr>
              <a:t>則由去年的</a:t>
            </a:r>
            <a:r>
              <a:rPr lang="en-US" altLang="zh-TW" sz="1200" dirty="0">
                <a:latin typeface="Calibri (Body)"/>
              </a:rPr>
              <a:t>1,344</a:t>
            </a:r>
            <a:r>
              <a:rPr lang="zh-TW" altLang="en-US" sz="1200" dirty="0">
                <a:latin typeface="Calibri (Body)"/>
              </a:rPr>
              <a:t>元增加至</a:t>
            </a:r>
            <a:r>
              <a:rPr lang="en-US" altLang="zh-TW" sz="1200" dirty="0">
                <a:latin typeface="Calibri (Body)"/>
              </a:rPr>
              <a:t>1,482</a:t>
            </a:r>
            <a:r>
              <a:rPr lang="zh-TW" altLang="en-US" sz="1200" dirty="0">
                <a:latin typeface="Calibri (Body)"/>
              </a:rPr>
              <a:t>元。於</a:t>
            </a:r>
            <a:r>
              <a:rPr lang="en-US" altLang="zh-TW" sz="1200" dirty="0">
                <a:latin typeface="Calibri (Body)"/>
              </a:rPr>
              <a:t>5</a:t>
            </a:r>
            <a:r>
              <a:rPr lang="zh-TW" altLang="en-US" sz="1200" dirty="0">
                <a:latin typeface="Calibri (Body)"/>
              </a:rPr>
              <a:t>月舉行之半年一度的崇光「感謝周」再次廣受顧客歡迎，並錄得破記錄的銷售收入，由去年</a:t>
            </a:r>
            <a:r>
              <a:rPr lang="en-US" altLang="zh-TW" sz="1200" dirty="0">
                <a:latin typeface="Calibri (Body)"/>
              </a:rPr>
              <a:t>5</a:t>
            </a:r>
            <a:r>
              <a:rPr lang="zh-TW" altLang="en-US" sz="1200" dirty="0">
                <a:latin typeface="Calibri (Body)"/>
              </a:rPr>
              <a:t>月同期舉行的「感謝周」之</a:t>
            </a:r>
            <a:r>
              <a:rPr lang="en-US" altLang="zh-TW" sz="1200" dirty="0">
                <a:latin typeface="Calibri (Body)"/>
              </a:rPr>
              <a:t>10.92</a:t>
            </a:r>
            <a:r>
              <a:rPr lang="zh-TW" altLang="en-US" sz="1200" dirty="0">
                <a:latin typeface="Calibri (Body)"/>
              </a:rPr>
              <a:t>億元，上升</a:t>
            </a:r>
            <a:r>
              <a:rPr lang="en-US" altLang="zh-TW" sz="1200" dirty="0">
                <a:latin typeface="Calibri (Body)"/>
              </a:rPr>
              <a:t>19.7%</a:t>
            </a:r>
            <a:r>
              <a:rPr lang="zh-TW" altLang="en-US" sz="1200" dirty="0">
                <a:latin typeface="Calibri (Body)"/>
              </a:rPr>
              <a:t>至</a:t>
            </a:r>
            <a:r>
              <a:rPr lang="en-US" altLang="zh-TW" sz="1200" dirty="0">
                <a:latin typeface="Calibri (Body)"/>
              </a:rPr>
              <a:t>13.07</a:t>
            </a:r>
            <a:r>
              <a:rPr lang="zh-TW" altLang="en-US" sz="1200" dirty="0">
                <a:latin typeface="Calibri (Body)"/>
              </a:rPr>
              <a:t>億元。尖沙咀崇光於期內銷售收入增加</a:t>
            </a:r>
            <a:r>
              <a:rPr lang="en-US" altLang="zh-TW" sz="1200" dirty="0">
                <a:latin typeface="Calibri (Body)"/>
              </a:rPr>
              <a:t>42.8%</a:t>
            </a:r>
            <a:r>
              <a:rPr lang="zh-TW" altLang="en-US" sz="1200" dirty="0">
                <a:latin typeface="Calibri (Body)"/>
              </a:rPr>
              <a:t>。化妝品及護膚產品繼續為尖沙咀店的主要增長動力，銷售額於回顧期內增加</a:t>
            </a:r>
            <a:r>
              <a:rPr lang="en-US" altLang="zh-TW" sz="1200" dirty="0">
                <a:latin typeface="Calibri (Body)"/>
              </a:rPr>
              <a:t>55.4%</a:t>
            </a:r>
            <a:r>
              <a:rPr lang="zh-TW" altLang="en-US" sz="1200" dirty="0">
                <a:latin typeface="Calibri (Body)"/>
              </a:rPr>
              <a:t>。受惠於入境旅遊業及本地需求回勇，尖沙咀崇光延續強勁增長勢頭，平均每宗交易額及客流量均較去年同期有所增加。與銅鑼灣店情況相若，尖沙咀崇光的</a:t>
            </a:r>
            <a:r>
              <a:rPr lang="en-US" altLang="zh-TW" sz="1200" dirty="0">
                <a:latin typeface="Calibri (Body)"/>
              </a:rPr>
              <a:t>5</a:t>
            </a:r>
            <a:r>
              <a:rPr lang="zh-TW" altLang="en-US" sz="1200" dirty="0">
                <a:latin typeface="Calibri (Body)"/>
              </a:rPr>
              <a:t>月「感謝周」活動廣受歡迎，取得破記錄的銷售收入</a:t>
            </a:r>
            <a:r>
              <a:rPr lang="en-US" altLang="zh-TW" sz="1200" dirty="0">
                <a:latin typeface="Calibri (Body)"/>
              </a:rPr>
              <a:t>4.29</a:t>
            </a:r>
            <a:r>
              <a:rPr lang="zh-TW" altLang="en-US" sz="1200" dirty="0">
                <a:latin typeface="Calibri (Body)"/>
              </a:rPr>
              <a:t>億元，較去年同一活動上升</a:t>
            </a:r>
            <a:r>
              <a:rPr lang="en-US" altLang="zh-TW" sz="1200" dirty="0">
                <a:latin typeface="Calibri (Body)"/>
              </a:rPr>
              <a:t>41.9%</a:t>
            </a:r>
            <a:r>
              <a:rPr lang="zh-TW" altLang="en-US" sz="1200" dirty="0">
                <a:latin typeface="Calibri (Body)"/>
              </a:rPr>
              <a:t>。</a:t>
            </a:r>
            <a:endParaRPr lang="en-HK" sz="1200" dirty="0">
              <a:latin typeface="Calibri (Body)"/>
            </a:endParaRPr>
          </a:p>
        </p:txBody>
      </p:sp>
      <p:sp>
        <p:nvSpPr>
          <p:cNvPr id="11" name="Rectangle 10">
            <a:extLst>
              <a:ext uri="{FF2B5EF4-FFF2-40B4-BE49-F238E27FC236}">
                <a16:creationId xmlns:a16="http://schemas.microsoft.com/office/drawing/2014/main" id="{F3366E09-07F9-4475-9981-52F92C369EF9}"/>
              </a:ext>
            </a:extLst>
          </p:cNvPr>
          <p:cNvSpPr/>
          <p:nvPr/>
        </p:nvSpPr>
        <p:spPr>
          <a:xfrm rot="5400000">
            <a:off x="5595342" y="-3409204"/>
            <a:ext cx="457202" cy="11353800"/>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123801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0000"/>
                <a:lumOff val="80000"/>
              </a:schemeClr>
            </a:gs>
            <a:gs pos="58000">
              <a:schemeClr val="bg2">
                <a:lumMod val="40000"/>
                <a:lumOff val="60000"/>
              </a:schemeClr>
            </a:gs>
            <a:gs pos="100000">
              <a:schemeClr val="bg2"/>
            </a:gs>
          </a:gsLst>
          <a:lin ang="17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1142999"/>
            <a:ext cx="2667000" cy="666751"/>
          </a:xfrm>
        </p:spPr>
        <p:txBody>
          <a:bodyPr/>
          <a:lstStyle/>
          <a:p>
            <a:r>
              <a:rPr lang="en-US" b="1" dirty="0">
                <a:solidFill>
                  <a:schemeClr val="tx1"/>
                </a:solidFill>
              </a:rPr>
              <a:t>Objectives</a:t>
            </a:r>
          </a:p>
        </p:txBody>
      </p:sp>
      <p:sp>
        <p:nvSpPr>
          <p:cNvPr id="3" name="Content Placeholder 2"/>
          <p:cNvSpPr>
            <a:spLocks noGrp="1"/>
          </p:cNvSpPr>
          <p:nvPr>
            <p:ph idx="13"/>
          </p:nvPr>
        </p:nvSpPr>
        <p:spPr>
          <a:xfrm>
            <a:off x="379412" y="2438401"/>
            <a:ext cx="10287000" cy="4190999"/>
          </a:xfrm>
        </p:spPr>
        <p:txBody>
          <a:bodyPr>
            <a:normAutofit lnSpcReduction="10000"/>
          </a:bodyPr>
          <a:lstStyle/>
          <a:p>
            <a:r>
              <a:rPr lang="en-US" dirty="0"/>
              <a:t>Provide prevailing financial information to the customers and RMs</a:t>
            </a:r>
          </a:p>
          <a:p>
            <a:pPr marL="0" indent="0">
              <a:buNone/>
            </a:pPr>
            <a:endParaRPr lang="en-US" dirty="0"/>
          </a:p>
          <a:p>
            <a:r>
              <a:rPr lang="en-US" dirty="0"/>
              <a:t>Expedite analyzing process carried out by the RMs, and accelerate information access by and disclosure to the customers as well as the RMs</a:t>
            </a:r>
            <a:br>
              <a:rPr lang="en-US" dirty="0"/>
            </a:br>
            <a:endParaRPr lang="en-US" dirty="0"/>
          </a:p>
          <a:p>
            <a:r>
              <a:rPr lang="en-US" dirty="0"/>
              <a:t>Facilitate security transactions, and thus rally the earned Brokerage, Custody Fee, Subscription for New Issues</a:t>
            </a:r>
          </a:p>
          <a:p>
            <a:pPr marL="0" indent="0">
              <a:buNone/>
            </a:pPr>
            <a:r>
              <a:rPr lang="en-US" dirty="0"/>
              <a:t>	(Shanghai and Shenzhen Connect &amp; US Listed)</a:t>
            </a:r>
          </a:p>
        </p:txBody>
      </p:sp>
      <p:sp>
        <p:nvSpPr>
          <p:cNvPr id="6" name="Rectangle 5">
            <a:extLst>
              <a:ext uri="{FF2B5EF4-FFF2-40B4-BE49-F238E27FC236}">
                <a16:creationId xmlns:a16="http://schemas.microsoft.com/office/drawing/2014/main" id="{19E9D63E-F59D-45AD-A691-64BF66F27576}"/>
              </a:ext>
            </a:extLst>
          </p:cNvPr>
          <p:cNvSpPr/>
          <p:nvPr/>
        </p:nvSpPr>
        <p:spPr>
          <a:xfrm>
            <a:off x="5332412" y="228600"/>
            <a:ext cx="6629400" cy="2019300"/>
          </a:xfrm>
          <a:prstGeom prst="rect">
            <a:avLst/>
          </a:prstGeom>
          <a:blipFill dpi="0" rotWithShape="1">
            <a:blip r:embed="rId3">
              <a:alphaModFix amt="98000"/>
            </a:blip>
            <a:srcRect/>
            <a:stretch>
              <a:fillRect/>
            </a:stretch>
          </a:blip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C789D-F317-4F63-B13E-2AA7418EA9C4}"/>
              </a:ext>
            </a:extLst>
          </p:cNvPr>
          <p:cNvSpPr>
            <a:spLocks noGrp="1"/>
          </p:cNvSpPr>
          <p:nvPr>
            <p:ph sz="half" idx="1"/>
          </p:nvPr>
        </p:nvSpPr>
        <p:spPr>
          <a:xfrm>
            <a:off x="303212" y="914400"/>
            <a:ext cx="4038600" cy="457200"/>
          </a:xfrm>
        </p:spPr>
        <p:txBody>
          <a:bodyPr>
            <a:normAutofit fontScale="92500" lnSpcReduction="20000"/>
          </a:bodyPr>
          <a:lstStyle/>
          <a:p>
            <a:pPr marL="0" indent="0">
              <a:lnSpc>
                <a:spcPct val="110000"/>
              </a:lnSpc>
              <a:buNone/>
            </a:pPr>
            <a:r>
              <a:rPr lang="en-US" dirty="0"/>
              <a:t>customer_related_news.csv</a:t>
            </a:r>
            <a:endParaRPr lang="en-HK" dirty="0"/>
          </a:p>
        </p:txBody>
      </p:sp>
      <p:sp>
        <p:nvSpPr>
          <p:cNvPr id="5" name="Title 5">
            <a:extLst>
              <a:ext uri="{FF2B5EF4-FFF2-40B4-BE49-F238E27FC236}">
                <a16:creationId xmlns:a16="http://schemas.microsoft.com/office/drawing/2014/main" id="{A97B2706-9220-4DB4-9796-8432F15EA374}"/>
              </a:ext>
            </a:extLst>
          </p:cNvPr>
          <p:cNvSpPr txBox="1">
            <a:spLocks/>
          </p:cNvSpPr>
          <p:nvPr/>
        </p:nvSpPr>
        <p:spPr>
          <a:xfrm>
            <a:off x="1255710" y="228600"/>
            <a:ext cx="9677401" cy="609600"/>
          </a:xfrm>
          <a:prstGeom prst="rect">
            <a:avLst/>
          </a:prstGeom>
        </p:spPr>
        <p:txBody>
          <a:bodyPr vert="horz" lIns="91440" tIns="45720" rIns="91440" bIns="45720" rtlCol="0" anchor="b">
            <a:normAutofit fontScale="900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b="1" dirty="0">
                <a:solidFill>
                  <a:schemeClr val="tx1"/>
                </a:solidFill>
              </a:rPr>
              <a:t>News related to the assets in a customer’s portfolio</a:t>
            </a:r>
          </a:p>
        </p:txBody>
      </p:sp>
      <p:graphicFrame>
        <p:nvGraphicFramePr>
          <p:cNvPr id="6" name="Object 5">
            <a:extLst>
              <a:ext uri="{FF2B5EF4-FFF2-40B4-BE49-F238E27FC236}">
                <a16:creationId xmlns:a16="http://schemas.microsoft.com/office/drawing/2014/main" id="{2872E699-1C97-40F4-8E9C-4501124142B3}"/>
              </a:ext>
            </a:extLst>
          </p:cNvPr>
          <p:cNvGraphicFramePr>
            <a:graphicFrameLocks noChangeAspect="1"/>
          </p:cNvGraphicFramePr>
          <p:nvPr/>
        </p:nvGraphicFramePr>
        <p:xfrm>
          <a:off x="5480050" y="3233738"/>
          <a:ext cx="1228725" cy="390525"/>
        </p:xfrm>
        <a:graphic>
          <a:graphicData uri="http://schemas.openxmlformats.org/presentationml/2006/ole">
            <mc:AlternateContent xmlns:mc="http://schemas.openxmlformats.org/markup-compatibility/2006">
              <mc:Choice xmlns:v="urn:schemas-microsoft-com:vml" Requires="v">
                <p:oleObj spid="_x0000_s3230" name="Worksheet" r:id="rId3" imgW="1228781" imgH="390618" progId="Excel.Sheet.12">
                  <p:embed/>
                </p:oleObj>
              </mc:Choice>
              <mc:Fallback>
                <p:oleObj name="Worksheet" r:id="rId3" imgW="1228781" imgH="390618" progId="Excel.Sheet.12">
                  <p:embed/>
                  <p:pic>
                    <p:nvPicPr>
                      <p:cNvPr id="6" name="Object 5">
                        <a:extLst>
                          <a:ext uri="{FF2B5EF4-FFF2-40B4-BE49-F238E27FC236}">
                            <a16:creationId xmlns:a16="http://schemas.microsoft.com/office/drawing/2014/main" id="{2872E699-1C97-40F4-8E9C-4501124142B3}"/>
                          </a:ext>
                        </a:extLst>
                      </p:cNvPr>
                      <p:cNvPicPr/>
                      <p:nvPr/>
                    </p:nvPicPr>
                    <p:blipFill>
                      <a:blip r:embed="rId4"/>
                      <a:stretch>
                        <a:fillRect/>
                      </a:stretch>
                    </p:blipFill>
                    <p:spPr>
                      <a:xfrm>
                        <a:off x="5480050" y="3233738"/>
                        <a:ext cx="1228725" cy="39052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5459090C-59CB-48B8-BD76-20966A1C4653}"/>
              </a:ext>
            </a:extLst>
          </p:cNvPr>
          <p:cNvGraphicFramePr>
            <a:graphicFrameLocks noChangeAspect="1"/>
          </p:cNvGraphicFramePr>
          <p:nvPr>
            <p:extLst>
              <p:ext uri="{D42A27DB-BD31-4B8C-83A1-F6EECF244321}">
                <p14:modId xmlns:p14="http://schemas.microsoft.com/office/powerpoint/2010/main" val="1941559531"/>
              </p:ext>
            </p:extLst>
          </p:nvPr>
        </p:nvGraphicFramePr>
        <p:xfrm>
          <a:off x="147638" y="1398588"/>
          <a:ext cx="11890374" cy="5307012"/>
        </p:xfrm>
        <a:graphic>
          <a:graphicData uri="http://schemas.openxmlformats.org/presentationml/2006/ole">
            <mc:AlternateContent xmlns:mc="http://schemas.openxmlformats.org/markup-compatibility/2006">
              <mc:Choice xmlns:v="urn:schemas-microsoft-com:vml" Requires="v">
                <p:oleObj spid="_x0000_s3231" name="Worksheet" r:id="rId5" imgW="11363351" imgH="4581672" progId="Excel.Sheet.12">
                  <p:embed/>
                </p:oleObj>
              </mc:Choice>
              <mc:Fallback>
                <p:oleObj name="Worksheet" r:id="rId5" imgW="11363351" imgH="4581672" progId="Excel.Sheet.12">
                  <p:embed/>
                  <p:pic>
                    <p:nvPicPr>
                      <p:cNvPr id="2" name="Object 1">
                        <a:extLst>
                          <a:ext uri="{FF2B5EF4-FFF2-40B4-BE49-F238E27FC236}">
                            <a16:creationId xmlns:a16="http://schemas.microsoft.com/office/drawing/2014/main" id="{5459090C-59CB-48B8-BD76-20966A1C4653}"/>
                          </a:ext>
                        </a:extLst>
                      </p:cNvPr>
                      <p:cNvPicPr/>
                      <p:nvPr/>
                    </p:nvPicPr>
                    <p:blipFill>
                      <a:blip r:embed="rId6"/>
                      <a:stretch>
                        <a:fillRect/>
                      </a:stretch>
                    </p:blipFill>
                    <p:spPr>
                      <a:xfrm>
                        <a:off x="147638" y="1398588"/>
                        <a:ext cx="11890374" cy="5307012"/>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3766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0000"/>
            <a:lum/>
          </a:blip>
          <a:srcRect/>
          <a:stretch>
            <a:fillRect l="-11000" r="-1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332037" y="2933700"/>
            <a:ext cx="752475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Assets Management</a:t>
            </a:r>
          </a:p>
        </p:txBody>
      </p:sp>
    </p:spTree>
    <p:extLst>
      <p:ext uri="{BB962C8B-B14F-4D97-AF65-F5344CB8AC3E}">
        <p14:creationId xmlns:p14="http://schemas.microsoft.com/office/powerpoint/2010/main" val="256018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3288DC-AF2D-447D-BCE6-F4C4F8A32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86" y="761999"/>
            <a:ext cx="4972050" cy="5964457"/>
          </a:xfrm>
          <a:prstGeom prst="rect">
            <a:avLst/>
          </a:prstGeom>
        </p:spPr>
      </p:pic>
      <p:graphicFrame>
        <p:nvGraphicFramePr>
          <p:cNvPr id="5" name="Diagram 4" descr="Radial cycle shows the relationship between 4 tasks in a group">
            <a:extLst>
              <a:ext uri="{FF2B5EF4-FFF2-40B4-BE49-F238E27FC236}">
                <a16:creationId xmlns:a16="http://schemas.microsoft.com/office/drawing/2014/main" id="{65630F7C-47CE-4CD9-B754-A5235BDB40C4}"/>
              </a:ext>
            </a:extLst>
          </p:cNvPr>
          <p:cNvGraphicFramePr/>
          <p:nvPr>
            <p:extLst>
              <p:ext uri="{D42A27DB-BD31-4B8C-83A1-F6EECF244321}">
                <p14:modId xmlns:p14="http://schemas.microsoft.com/office/powerpoint/2010/main" val="3676998248"/>
              </p:ext>
            </p:extLst>
          </p:nvPr>
        </p:nvGraphicFramePr>
        <p:xfrm>
          <a:off x="6037263" y="897158"/>
          <a:ext cx="5410200" cy="5829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a:extLst>
              <a:ext uri="{FF2B5EF4-FFF2-40B4-BE49-F238E27FC236}">
                <a16:creationId xmlns:a16="http://schemas.microsoft.com/office/drawing/2014/main" id="{E4861A0E-2D3F-431C-A97A-6E75922561F2}"/>
              </a:ext>
            </a:extLst>
          </p:cNvPr>
          <p:cNvSpPr txBox="1">
            <a:spLocks/>
          </p:cNvSpPr>
          <p:nvPr/>
        </p:nvSpPr>
        <p:spPr>
          <a:xfrm>
            <a:off x="3503612" y="23768"/>
            <a:ext cx="4857751" cy="6096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Modern Portfolio Theory</a:t>
            </a:r>
          </a:p>
        </p:txBody>
      </p:sp>
      <p:sp>
        <p:nvSpPr>
          <p:cNvPr id="9" name="Rectangle 8">
            <a:extLst>
              <a:ext uri="{FF2B5EF4-FFF2-40B4-BE49-F238E27FC236}">
                <a16:creationId xmlns:a16="http://schemas.microsoft.com/office/drawing/2014/main" id="{308DB393-5907-4EF6-9C71-D459596E378D}"/>
              </a:ext>
            </a:extLst>
          </p:cNvPr>
          <p:cNvSpPr/>
          <p:nvPr/>
        </p:nvSpPr>
        <p:spPr>
          <a:xfrm rot="5400000">
            <a:off x="1355496" y="981167"/>
            <a:ext cx="609599" cy="2609665"/>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Tree>
    <p:extLst>
      <p:ext uri="{BB962C8B-B14F-4D97-AF65-F5344CB8AC3E}">
        <p14:creationId xmlns:p14="http://schemas.microsoft.com/office/powerpoint/2010/main" val="406784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2132012" y="76201"/>
            <a:ext cx="7924800" cy="46447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Portfolio Opportunity Set – 2 risky assets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83EA15-615D-44DF-A2C4-F9B824AC759B}"/>
                  </a:ext>
                </a:extLst>
              </p:cNvPr>
              <p:cNvSpPr txBox="1"/>
              <p:nvPr/>
            </p:nvSpPr>
            <p:spPr>
              <a:xfrm>
                <a:off x="1141412" y="830955"/>
                <a:ext cx="4180632" cy="410497"/>
              </a:xfrm>
              <a:prstGeom prst="rect">
                <a:avLst/>
              </a:prstGeom>
              <a:noFill/>
              <a:ln>
                <a:noFill/>
              </a:ln>
            </p:spPr>
            <p:txBody>
              <a:bodyPr wrap="none" rtlCol="0" anchor="ctr" anchorCtr="1">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𝐸</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𝑟</m:t>
                              </m:r>
                            </m:e>
                            <m:sub>
                              <m:r>
                                <a:rPr lang="en-US" b="0" i="1" smtClean="0">
                                  <a:solidFill>
                                    <a:srgbClr val="FF0000"/>
                                  </a:solidFill>
                                  <a:latin typeface="Cambria Math" panose="02040503050406030204" pitchFamily="18" charset="0"/>
                                </a:rPr>
                                <m:t>𝑝</m:t>
                              </m:r>
                            </m:sub>
                          </m:sSub>
                        </m:e>
                      </m:d>
                      <m:r>
                        <a:rPr lang="en-US" b="0" i="1" smtClean="0">
                          <a:solidFill>
                            <a:srgbClr val="FF0000"/>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𝐸</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𝑟</m:t>
                              </m:r>
                            </m:e>
                            <m:sub>
                              <m:r>
                                <a:rPr lang="en-US" b="0" i="1" smtClean="0">
                                  <a:solidFill>
                                    <a:schemeClr val="tx1"/>
                                  </a:solidFill>
                                  <a:latin typeface="Cambria Math" panose="02040503050406030204" pitchFamily="18" charset="0"/>
                                  <a:ea typeface="Cambria Math" panose="02040503050406030204" pitchFamily="18" charset="0"/>
                                </a:rPr>
                                <m:t>1</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𝐸</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𝑟</m:t>
                              </m:r>
                            </m:e>
                            <m:sub>
                              <m:r>
                                <a:rPr lang="en-US" b="0" i="1" smtClean="0">
                                  <a:solidFill>
                                    <a:schemeClr val="tx1"/>
                                  </a:solidFill>
                                  <a:latin typeface="Cambria Math" panose="02040503050406030204" pitchFamily="18" charset="0"/>
                                  <a:ea typeface="Cambria Math" panose="02040503050406030204" pitchFamily="18" charset="0"/>
                                </a:rPr>
                                <m:t>2</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𝑛</m:t>
                          </m:r>
                        </m:sub>
                      </m:sSub>
                      <m:r>
                        <a:rPr lang="en-US" b="0" i="1" smtClean="0">
                          <a:solidFill>
                            <a:schemeClr val="tx1"/>
                          </a:solidFill>
                          <a:latin typeface="Cambria Math" panose="02040503050406030204" pitchFamily="18" charset="0"/>
                          <a:ea typeface="Cambria Math" panose="02040503050406030204" pitchFamily="18" charset="0"/>
                        </a:rPr>
                        <m:t>𝐸</m:t>
                      </m:r>
                    </m:oMath>
                  </m:oMathPara>
                </a14:m>
                <a:endParaRPr lang="en-HK" dirty="0">
                  <a:solidFill>
                    <a:srgbClr val="FF0000"/>
                  </a:solidFill>
                </a:endParaRPr>
              </a:p>
            </p:txBody>
          </p:sp>
        </mc:Choice>
        <mc:Fallback xmlns="">
          <p:sp>
            <p:nvSpPr>
              <p:cNvPr id="8" name="TextBox 7">
                <a:extLst>
                  <a:ext uri="{FF2B5EF4-FFF2-40B4-BE49-F238E27FC236}">
                    <a16:creationId xmlns:a16="http://schemas.microsoft.com/office/drawing/2014/main" id="{FE83EA15-615D-44DF-A2C4-F9B824AC759B}"/>
                  </a:ext>
                </a:extLst>
              </p:cNvPr>
              <p:cNvSpPr txBox="1">
                <a:spLocks noRot="1" noChangeAspect="1" noMove="1" noResize="1" noEditPoints="1" noAdjustHandles="1" noChangeArrowheads="1" noChangeShapeType="1" noTextEdit="1"/>
              </p:cNvSpPr>
              <p:nvPr/>
            </p:nvSpPr>
            <p:spPr>
              <a:xfrm>
                <a:off x="1141412" y="830955"/>
                <a:ext cx="4180632" cy="410497"/>
              </a:xfrm>
              <a:prstGeom prst="rect">
                <a:avLst/>
              </a:prstGeom>
              <a:blipFill>
                <a:blip r:embed="rId2"/>
                <a:stretch>
                  <a:fillRect b="-2941"/>
                </a:stretch>
              </a:blipFill>
              <a:ln>
                <a:noFill/>
              </a:ln>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ADFA46-C0AA-428B-9DE5-DD1844852417}"/>
                  </a:ext>
                </a:extLst>
              </p:cNvPr>
              <p:cNvSpPr/>
              <p:nvPr/>
            </p:nvSpPr>
            <p:spPr>
              <a:xfrm>
                <a:off x="6866782" y="451235"/>
                <a:ext cx="2743200" cy="1169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HK" i="1" smtClean="0">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𝜎</m:t>
                          </m:r>
                        </m:e>
                        <m:sub>
                          <m:r>
                            <a:rPr lang="en-HK" i="1">
                              <a:solidFill>
                                <a:srgbClr val="FF0000"/>
                              </a:solidFill>
                              <a:latin typeface="Cambria Math" panose="02040503050406030204" pitchFamily="18" charset="0"/>
                            </a:rPr>
                            <m:t>𝑝</m:t>
                          </m:r>
                        </m:sub>
                      </m:sSub>
                      <m:r>
                        <a:rPr lang="en-HK" i="0" smtClean="0">
                          <a:solidFill>
                            <a:schemeClr val="tx1"/>
                          </a:solidFill>
                          <a:latin typeface="Cambria Math" panose="02040503050406030204" pitchFamily="18" charset="0"/>
                        </a:rPr>
                        <m:t>=</m:t>
                      </m:r>
                      <m:rad>
                        <m:radPr>
                          <m:degHide m:val="on"/>
                          <m:ctrlPr>
                            <a:rPr lang="en-HK" i="1">
                              <a:solidFill>
                                <a:schemeClr val="tx1"/>
                              </a:solidFill>
                              <a:latin typeface="Cambria Math" panose="02040503050406030204" pitchFamily="18" charset="0"/>
                            </a:rPr>
                          </m:ctrlPr>
                        </m:radPr>
                        <m:deg/>
                        <m:e>
                          <m:nary>
                            <m:naryPr>
                              <m:chr m:val="∑"/>
                              <m:limLoc m:val="undOvr"/>
                              <m:ctrlPr>
                                <a:rPr lang="en-HK" i="1">
                                  <a:solidFill>
                                    <a:schemeClr val="tx1"/>
                                  </a:solidFill>
                                  <a:latin typeface="Cambria Math" panose="02040503050406030204" pitchFamily="18" charset="0"/>
                                </a:rPr>
                              </m:ctrlPr>
                            </m:naryPr>
                            <m:sub>
                              <m:r>
                                <a:rPr lang="en-HK" i="1">
                                  <a:solidFill>
                                    <a:schemeClr val="tx1"/>
                                  </a:solidFill>
                                  <a:latin typeface="Cambria Math" panose="02040503050406030204" pitchFamily="18" charset="0"/>
                                </a:rPr>
                                <m:t>𝑖</m:t>
                              </m:r>
                              <m:r>
                                <a:rPr lang="en-HK" i="0">
                                  <a:solidFill>
                                    <a:schemeClr val="tx1"/>
                                  </a:solidFill>
                                  <a:latin typeface="Cambria Math" panose="02040503050406030204" pitchFamily="18" charset="0"/>
                                </a:rPr>
                                <m:t>=1</m:t>
                              </m:r>
                            </m:sub>
                            <m:sup>
                              <m:r>
                                <a:rPr lang="en-HK" i="1">
                                  <a:solidFill>
                                    <a:schemeClr val="tx1"/>
                                  </a:solidFill>
                                  <a:latin typeface="Cambria Math" panose="02040503050406030204" pitchFamily="18" charset="0"/>
                                </a:rPr>
                                <m:t>𝑛</m:t>
                              </m:r>
                            </m:sup>
                            <m:e>
                              <m:nary>
                                <m:naryPr>
                                  <m:chr m:val="∑"/>
                                  <m:limLoc m:val="undOvr"/>
                                  <m:ctrlPr>
                                    <a:rPr lang="en-HK" i="1">
                                      <a:solidFill>
                                        <a:schemeClr val="tx1"/>
                                      </a:solidFill>
                                      <a:latin typeface="Cambria Math" panose="02040503050406030204" pitchFamily="18" charset="0"/>
                                    </a:rPr>
                                  </m:ctrlPr>
                                </m:naryPr>
                                <m:sub>
                                  <m:r>
                                    <a:rPr lang="en-HK" i="1">
                                      <a:solidFill>
                                        <a:schemeClr val="tx1"/>
                                      </a:solidFill>
                                      <a:latin typeface="Cambria Math" panose="02040503050406030204" pitchFamily="18" charset="0"/>
                                    </a:rPr>
                                    <m:t>𝑗</m:t>
                                  </m:r>
                                  <m:r>
                                    <a:rPr lang="en-HK" i="0">
                                      <a:solidFill>
                                        <a:schemeClr val="tx1"/>
                                      </a:solidFill>
                                      <a:latin typeface="Cambria Math" panose="02040503050406030204" pitchFamily="18" charset="0"/>
                                    </a:rPr>
                                    <m:t>=1</m:t>
                                  </m:r>
                                </m:sub>
                                <m:sup>
                                  <m:r>
                                    <a:rPr lang="en-HK" i="1">
                                      <a:solidFill>
                                        <a:schemeClr val="tx1"/>
                                      </a:solidFill>
                                      <a:latin typeface="Cambria Math" panose="02040503050406030204" pitchFamily="18" charset="0"/>
                                    </a:rPr>
                                    <m:t>𝑛</m:t>
                                  </m:r>
                                </m:sup>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𝜎</m:t>
                                      </m:r>
                                    </m:e>
                                    <m:sub>
                                      <m:r>
                                        <a:rPr lang="en-HK" i="1">
                                          <a:solidFill>
                                            <a:schemeClr val="tx1"/>
                                          </a:solidFill>
                                          <a:latin typeface="Cambria Math" panose="02040503050406030204" pitchFamily="18" charset="0"/>
                                        </a:rPr>
                                        <m:t>𝑖𝑗</m:t>
                                      </m:r>
                                    </m:sub>
                                  </m:sSub>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𝑤</m:t>
                                      </m:r>
                                    </m:e>
                                    <m:sub>
                                      <m:r>
                                        <a:rPr lang="en-HK" i="1">
                                          <a:solidFill>
                                            <a:schemeClr val="tx1"/>
                                          </a:solidFill>
                                          <a:latin typeface="Cambria Math" panose="02040503050406030204" pitchFamily="18" charset="0"/>
                                        </a:rPr>
                                        <m:t>𝑖</m:t>
                                      </m:r>
                                    </m:sub>
                                  </m:sSub>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𝑤</m:t>
                                      </m:r>
                                    </m:e>
                                    <m:sub>
                                      <m:r>
                                        <a:rPr lang="en-HK" i="1">
                                          <a:solidFill>
                                            <a:schemeClr val="tx1"/>
                                          </a:solidFill>
                                          <a:latin typeface="Cambria Math" panose="02040503050406030204" pitchFamily="18" charset="0"/>
                                        </a:rPr>
                                        <m:t>𝑗</m:t>
                                      </m:r>
                                    </m:sub>
                                  </m:sSub>
                                </m:e>
                              </m:nary>
                            </m:e>
                          </m:nary>
                        </m:e>
                      </m:rad>
                    </m:oMath>
                  </m:oMathPara>
                </a14:m>
                <a:endParaRPr lang="en-HK" dirty="0">
                  <a:solidFill>
                    <a:srgbClr val="FF0000"/>
                  </a:solidFill>
                </a:endParaRPr>
              </a:p>
            </p:txBody>
          </p:sp>
        </mc:Choice>
        <mc:Fallback xmlns="">
          <p:sp>
            <p:nvSpPr>
              <p:cNvPr id="11" name="Rectangle 10">
                <a:extLst>
                  <a:ext uri="{FF2B5EF4-FFF2-40B4-BE49-F238E27FC236}">
                    <a16:creationId xmlns:a16="http://schemas.microsoft.com/office/drawing/2014/main" id="{8FADFA46-C0AA-428B-9DE5-DD1844852417}"/>
                  </a:ext>
                </a:extLst>
              </p:cNvPr>
              <p:cNvSpPr>
                <a:spLocks noRot="1" noChangeAspect="1" noMove="1" noResize="1" noEditPoints="1" noAdjustHandles="1" noChangeArrowheads="1" noChangeShapeType="1" noTextEdit="1"/>
              </p:cNvSpPr>
              <p:nvPr/>
            </p:nvSpPr>
            <p:spPr>
              <a:xfrm>
                <a:off x="6866782" y="451235"/>
                <a:ext cx="2743200" cy="1169936"/>
              </a:xfrm>
              <a:prstGeom prst="rect">
                <a:avLst/>
              </a:prstGeom>
              <a:blipFill>
                <a:blip r:embed="rId3"/>
                <a:stretch>
                  <a:fillRect/>
                </a:stretch>
              </a:blipFill>
            </p:spPr>
            <p:txBody>
              <a:bodyPr/>
              <a:lstStyle/>
              <a:p>
                <a:r>
                  <a:rPr lang="en-HK">
                    <a:noFill/>
                  </a:rPr>
                  <a:t> </a:t>
                </a:r>
              </a:p>
            </p:txBody>
          </p:sp>
        </mc:Fallback>
      </mc:AlternateContent>
      <p:pic>
        <p:nvPicPr>
          <p:cNvPr id="3" name="Picture 2">
            <a:extLst>
              <a:ext uri="{FF2B5EF4-FFF2-40B4-BE49-F238E27FC236}">
                <a16:creationId xmlns:a16="http://schemas.microsoft.com/office/drawing/2014/main" id="{120E7169-2A48-4E3E-AC69-4D8C0C449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414" y="1645768"/>
            <a:ext cx="11741397" cy="5136031"/>
          </a:xfrm>
          <a:prstGeom prst="rect">
            <a:avLst/>
          </a:prstGeom>
        </p:spPr>
      </p:pic>
    </p:spTree>
    <p:extLst>
      <p:ext uri="{BB962C8B-B14F-4D97-AF65-F5344CB8AC3E}">
        <p14:creationId xmlns:p14="http://schemas.microsoft.com/office/powerpoint/2010/main" val="342204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49BDD-0EFB-4C1F-A4E0-24503640A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12" y="914399"/>
            <a:ext cx="11772900" cy="5787945"/>
          </a:xfrm>
          <a:prstGeom prst="rect">
            <a:avLst/>
          </a:prstGeom>
        </p:spPr>
      </p:pic>
      <p:sp>
        <p:nvSpPr>
          <p:cNvPr id="7" name="Title 5">
            <a:extLst>
              <a:ext uri="{FF2B5EF4-FFF2-40B4-BE49-F238E27FC236}">
                <a16:creationId xmlns:a16="http://schemas.microsoft.com/office/drawing/2014/main" id="{AB8D6BC8-E519-4EFB-A25E-E0F2DC01B605}"/>
              </a:ext>
            </a:extLst>
          </p:cNvPr>
          <p:cNvSpPr txBox="1">
            <a:spLocks/>
          </p:cNvSpPr>
          <p:nvPr/>
        </p:nvSpPr>
        <p:spPr>
          <a:xfrm>
            <a:off x="2093912" y="288165"/>
            <a:ext cx="8001000" cy="4104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Portfolio Opportunity Set – 3 risky assets</a:t>
            </a:r>
          </a:p>
        </p:txBody>
      </p:sp>
      <p:pic>
        <p:nvPicPr>
          <p:cNvPr id="5" name="Picture 4">
            <a:extLst>
              <a:ext uri="{FF2B5EF4-FFF2-40B4-BE49-F238E27FC236}">
                <a16:creationId xmlns:a16="http://schemas.microsoft.com/office/drawing/2014/main" id="{9B34991F-91F2-4FFF-82DC-8CD7C5542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12" y="914398"/>
            <a:ext cx="11772900" cy="5806737"/>
          </a:xfrm>
          <a:prstGeom prst="rect">
            <a:avLst/>
          </a:prstGeom>
        </p:spPr>
      </p:pic>
    </p:spTree>
    <p:extLst>
      <p:ext uri="{BB962C8B-B14F-4D97-AF65-F5344CB8AC3E}">
        <p14:creationId xmlns:p14="http://schemas.microsoft.com/office/powerpoint/2010/main" val="11624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3789362" y="128631"/>
            <a:ext cx="4610100" cy="5628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a:t>
            </a:r>
          </a:p>
        </p:txBody>
      </p:sp>
      <p:pic>
        <p:nvPicPr>
          <p:cNvPr id="4" name="Picture 3">
            <a:extLst>
              <a:ext uri="{FF2B5EF4-FFF2-40B4-BE49-F238E27FC236}">
                <a16:creationId xmlns:a16="http://schemas.microsoft.com/office/drawing/2014/main" id="{3A347C4B-71FD-4CB0-AFC6-5074CE128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770066"/>
            <a:ext cx="11734800" cy="5935534"/>
          </a:xfrm>
          <a:prstGeom prst="rect">
            <a:avLst/>
          </a:prstGeom>
        </p:spPr>
      </p:pic>
    </p:spTree>
    <p:extLst>
      <p:ext uri="{BB962C8B-B14F-4D97-AF65-F5344CB8AC3E}">
        <p14:creationId xmlns:p14="http://schemas.microsoft.com/office/powerpoint/2010/main" val="407949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B8D6BC8-E519-4EFB-A25E-E0F2DC01B605}"/>
              </a:ext>
            </a:extLst>
          </p:cNvPr>
          <p:cNvSpPr txBox="1">
            <a:spLocks/>
          </p:cNvSpPr>
          <p:nvPr/>
        </p:nvSpPr>
        <p:spPr>
          <a:xfrm>
            <a:off x="3122612" y="152400"/>
            <a:ext cx="6276975" cy="48669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(Cont'd)</a:t>
            </a:r>
          </a:p>
        </p:txBody>
      </p:sp>
      <p:pic>
        <p:nvPicPr>
          <p:cNvPr id="3" name="Picture 2">
            <a:extLst>
              <a:ext uri="{FF2B5EF4-FFF2-40B4-BE49-F238E27FC236}">
                <a16:creationId xmlns:a16="http://schemas.microsoft.com/office/drawing/2014/main" id="{1F112907-3DC0-46F3-A39A-CBBBA5DC6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5" y="692228"/>
            <a:ext cx="11733213" cy="6013372"/>
          </a:xfrm>
          <a:prstGeom prst="rect">
            <a:avLst/>
          </a:prstGeom>
        </p:spPr>
      </p:pic>
    </p:spTree>
    <p:extLst>
      <p:ext uri="{BB962C8B-B14F-4D97-AF65-F5344CB8AC3E}">
        <p14:creationId xmlns:p14="http://schemas.microsoft.com/office/powerpoint/2010/main" val="312444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11EB44-743A-45B4-853F-BD3A6FBDF3E0}"/>
              </a:ext>
            </a:extLst>
          </p:cNvPr>
          <p:cNvSpPr>
            <a:spLocks noGrp="1"/>
          </p:cNvSpPr>
          <p:nvPr>
            <p:ph type="title"/>
          </p:nvPr>
        </p:nvSpPr>
        <p:spPr>
          <a:xfrm>
            <a:off x="2867818" y="2733675"/>
            <a:ext cx="6453188" cy="139065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Appendix</a:t>
            </a:r>
            <a:br>
              <a:rPr lang="en-US" sz="6000" b="1" dirty="0">
                <a:solidFill>
                  <a:schemeClr val="tx1"/>
                </a:solidFill>
              </a:rPr>
            </a:br>
            <a:r>
              <a:rPr lang="en-US" sz="4000" b="1" dirty="0">
                <a:solidFill>
                  <a:schemeClr val="tx1"/>
                </a:solidFill>
              </a:rPr>
              <a:t>Technical Analysis</a:t>
            </a:r>
          </a:p>
        </p:txBody>
      </p:sp>
    </p:spTree>
    <p:extLst>
      <p:ext uri="{BB962C8B-B14F-4D97-AF65-F5344CB8AC3E}">
        <p14:creationId xmlns:p14="http://schemas.microsoft.com/office/powerpoint/2010/main" val="238416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Radial cycle shows the relationship between 4 tasks in a group">
            <a:extLst>
              <a:ext uri="{FF2B5EF4-FFF2-40B4-BE49-F238E27FC236}">
                <a16:creationId xmlns:a16="http://schemas.microsoft.com/office/drawing/2014/main" id="{65630F7C-47CE-4CD9-B754-A5235BDB40C4}"/>
              </a:ext>
            </a:extLst>
          </p:cNvPr>
          <p:cNvGraphicFramePr/>
          <p:nvPr>
            <p:extLst>
              <p:ext uri="{D42A27DB-BD31-4B8C-83A1-F6EECF244321}">
                <p14:modId xmlns:p14="http://schemas.microsoft.com/office/powerpoint/2010/main" val="4103684128"/>
              </p:ext>
            </p:extLst>
          </p:nvPr>
        </p:nvGraphicFramePr>
        <p:xfrm>
          <a:off x="6323012" y="876301"/>
          <a:ext cx="5410200" cy="582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a:extLst>
              <a:ext uri="{FF2B5EF4-FFF2-40B4-BE49-F238E27FC236}">
                <a16:creationId xmlns:a16="http://schemas.microsoft.com/office/drawing/2014/main" id="{E4861A0E-2D3F-431C-A97A-6E75922561F2}"/>
              </a:ext>
            </a:extLst>
          </p:cNvPr>
          <p:cNvSpPr txBox="1">
            <a:spLocks/>
          </p:cNvSpPr>
          <p:nvPr/>
        </p:nvSpPr>
        <p:spPr>
          <a:xfrm>
            <a:off x="151605" y="176169"/>
            <a:ext cx="11885613" cy="609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b="1" dirty="0">
                <a:solidFill>
                  <a:schemeClr val="tx1"/>
                </a:solidFill>
              </a:rPr>
              <a:t>mathematical calculations based on the price, volume, or open interest of a security or contract to predict future price movements</a:t>
            </a:r>
          </a:p>
        </p:txBody>
      </p:sp>
      <p:graphicFrame>
        <p:nvGraphicFramePr>
          <p:cNvPr id="7" name="Diagram 6" descr="Radial cycle shows the relationship between 4 tasks in a group">
            <a:extLst>
              <a:ext uri="{FF2B5EF4-FFF2-40B4-BE49-F238E27FC236}">
                <a16:creationId xmlns:a16="http://schemas.microsoft.com/office/drawing/2014/main" id="{5A7ED3CA-BD86-4A8B-866C-22F2C29FDEE5}"/>
              </a:ext>
            </a:extLst>
          </p:cNvPr>
          <p:cNvGraphicFramePr/>
          <p:nvPr>
            <p:extLst>
              <p:ext uri="{D42A27DB-BD31-4B8C-83A1-F6EECF244321}">
                <p14:modId xmlns:p14="http://schemas.microsoft.com/office/powerpoint/2010/main" val="3418195161"/>
              </p:ext>
            </p:extLst>
          </p:nvPr>
        </p:nvGraphicFramePr>
        <p:xfrm>
          <a:off x="484086" y="876301"/>
          <a:ext cx="5410200" cy="58292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401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3962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err="1">
                <a:solidFill>
                  <a:schemeClr val="tx1"/>
                </a:solidFill>
              </a:rPr>
              <a:t>CandleSticks</a:t>
            </a:r>
            <a:r>
              <a:rPr lang="en-US" sz="3200" b="1" dirty="0">
                <a:solidFill>
                  <a:schemeClr val="tx1"/>
                </a:solidFill>
              </a:rPr>
              <a:t> Chart</a:t>
            </a:r>
          </a:p>
        </p:txBody>
      </p:sp>
      <p:pic>
        <p:nvPicPr>
          <p:cNvPr id="9" name="Picture 8">
            <a:extLst>
              <a:ext uri="{FF2B5EF4-FFF2-40B4-BE49-F238E27FC236}">
                <a16:creationId xmlns:a16="http://schemas.microsoft.com/office/drawing/2014/main" id="{007C8425-7801-4F04-AE5D-5E00069FA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08" y="914400"/>
            <a:ext cx="11669807" cy="5715000"/>
          </a:xfrm>
          <a:prstGeom prst="rect">
            <a:avLst/>
          </a:prstGeom>
        </p:spPr>
      </p:pic>
      <p:pic>
        <p:nvPicPr>
          <p:cNvPr id="10" name="Picture 9">
            <a:extLst>
              <a:ext uri="{FF2B5EF4-FFF2-40B4-BE49-F238E27FC236}">
                <a16:creationId xmlns:a16="http://schemas.microsoft.com/office/drawing/2014/main" id="{C03101BD-914F-4DCC-964D-763D019D453F}"/>
              </a:ext>
            </a:extLst>
          </p:cNvPr>
          <p:cNvPicPr>
            <a:picLocks noChangeAspect="1"/>
          </p:cNvPicPr>
          <p:nvPr/>
        </p:nvPicPr>
        <p:blipFill>
          <a:blip r:embed="rId3"/>
          <a:stretch>
            <a:fillRect/>
          </a:stretch>
        </p:blipFill>
        <p:spPr>
          <a:xfrm>
            <a:off x="275059" y="1409700"/>
            <a:ext cx="4724399" cy="2362200"/>
          </a:xfrm>
          <a:prstGeom prst="rect">
            <a:avLst/>
          </a:prstGeom>
        </p:spPr>
      </p:pic>
    </p:spTree>
    <p:extLst>
      <p:ext uri="{BB962C8B-B14F-4D97-AF65-F5344CB8AC3E}">
        <p14:creationId xmlns:p14="http://schemas.microsoft.com/office/powerpoint/2010/main" val="323195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1905000" cy="1295400"/>
          </a:xfrm>
        </p:spPr>
        <p:txBody>
          <a:bodyPr>
            <a:normAutofit fontScale="90000"/>
          </a:bodyPr>
          <a:lstStyle/>
          <a:p>
            <a:r>
              <a:rPr lang="en-US" b="1" dirty="0">
                <a:solidFill>
                  <a:schemeClr val="tx1"/>
                </a:solidFill>
              </a:rPr>
              <a:t>Use</a:t>
            </a:r>
            <a:br>
              <a:rPr lang="en-US" b="1" dirty="0">
                <a:solidFill>
                  <a:schemeClr val="tx1"/>
                </a:solidFill>
              </a:rPr>
            </a:br>
            <a:r>
              <a:rPr lang="en-US" b="1" dirty="0">
                <a:solidFill>
                  <a:schemeClr val="tx1"/>
                </a:solidFill>
              </a:rPr>
              <a:t>Case</a:t>
            </a:r>
            <a:br>
              <a:rPr lang="en-US" b="1" dirty="0">
                <a:solidFill>
                  <a:schemeClr val="tx1"/>
                </a:solidFill>
              </a:rPr>
            </a:br>
            <a:r>
              <a:rPr lang="en-US" b="1" dirty="0">
                <a:solidFill>
                  <a:schemeClr val="tx1"/>
                </a:solidFill>
              </a:rPr>
              <a:t>Diagram</a:t>
            </a:r>
          </a:p>
        </p:txBody>
      </p:sp>
      <p:pic>
        <p:nvPicPr>
          <p:cNvPr id="7" name="Picture 6">
            <a:extLst>
              <a:ext uri="{FF2B5EF4-FFF2-40B4-BE49-F238E27FC236}">
                <a16:creationId xmlns:a16="http://schemas.microsoft.com/office/drawing/2014/main" id="{C1446A4F-6A90-4503-BE21-88A017D7B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211" y="-1"/>
            <a:ext cx="9982201" cy="6782091"/>
          </a:xfrm>
          <a:prstGeom prst="parallelogram">
            <a:avLst>
              <a:gd name="adj" fmla="val 0"/>
            </a:avLst>
          </a:prstGeom>
        </p:spPr>
      </p:pic>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350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Moving Averages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585D2FA-F34A-4C2D-BF27-198804FFFDE1}"/>
                  </a:ext>
                </a:extLst>
              </p:cNvPr>
              <p:cNvSpPr/>
              <p:nvPr/>
            </p:nvSpPr>
            <p:spPr>
              <a:xfrm>
                <a:off x="684212" y="838200"/>
                <a:ext cx="4648200" cy="1015791"/>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𝑆𝑖𝑚𝑝𝑙𝑒</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𝑀𝑜𝑣𝑖𝑛𝑔</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𝐴𝑣𝑒𝑟𝑎𝑔𝑒</m:t>
                      </m:r>
                      <m:r>
                        <a:rPr lang="en-HK" i="1"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f>
                        <m:f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1</m:t>
                              </m:r>
                            </m:sub>
                          </m:s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2</m:t>
                              </m:r>
                            </m:sub>
                          </m:s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sub>
                          </m:sSub>
                        </m:num>
                        <m:den>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den>
                      </m:f>
                    </m:oMath>
                  </m:oMathPara>
                </a14:m>
                <a:endPar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where </a:t>
                </a:r>
                <a14:m>
                  <m:oMath xmlns:m="http://schemas.openxmlformats.org/officeDocument/2006/math">
                    <m:sSub>
                      <m:sSubPr>
                        <m:ctrlP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𝑐</m:t>
                        </m:r>
                      </m:e>
                      <m:sub>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𝑖</m:t>
                        </m:r>
                      </m:sub>
                    </m:sSub>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is close of day </a:t>
                </a:r>
                <a14:m>
                  <m:oMath xmlns:m="http://schemas.openxmlformats.org/officeDocument/2006/math">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𝑖</m:t>
                    </m:r>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and </a:t>
                </a:r>
                <a14:m>
                  <m:oMath xmlns:m="http://schemas.openxmlformats.org/officeDocument/2006/math">
                    <m:r>
                      <a:rPr lang="en-HK" i="1">
                        <a:solidFill>
                          <a:schemeClr val="tx1"/>
                        </a:solidFill>
                        <a:latin typeface="Cambria Math" panose="02040503050406030204" pitchFamily="18" charset="0"/>
                        <a:ea typeface="DengXian" panose="02010600030101010101" pitchFamily="2" charset="-122"/>
                        <a:cs typeface="Times New Roman" panose="02020603050405020304" pitchFamily="18" charset="0"/>
                      </a:rPr>
                      <m:t>𝑛</m:t>
                    </m:r>
                  </m:oMath>
                </a14:m>
                <a:r>
                  <a:rPr lang="en-HK" dirty="0">
                    <a:solidFill>
                      <a:schemeClr val="tx1"/>
                    </a:solidFill>
                    <a:latin typeface="Calibri" panose="020F0502020204030204" pitchFamily="34" charset="0"/>
                    <a:ea typeface="DengXian" panose="02010600030101010101" pitchFamily="2" charset="-122"/>
                    <a:cs typeface="Times New Roman" panose="02020603050405020304" pitchFamily="18" charset="0"/>
                  </a:rPr>
                  <a:t> is the period</a:t>
                </a:r>
              </a:p>
            </p:txBody>
          </p:sp>
        </mc:Choice>
        <mc:Fallback xmlns="">
          <p:sp>
            <p:nvSpPr>
              <p:cNvPr id="3" name="Rectangle 2">
                <a:extLst>
                  <a:ext uri="{FF2B5EF4-FFF2-40B4-BE49-F238E27FC236}">
                    <a16:creationId xmlns:a16="http://schemas.microsoft.com/office/drawing/2014/main" id="{3585D2FA-F34A-4C2D-BF27-198804FFFDE1}"/>
                  </a:ext>
                </a:extLst>
              </p:cNvPr>
              <p:cNvSpPr>
                <a:spLocks noRot="1" noChangeAspect="1" noMove="1" noResize="1" noEditPoints="1" noAdjustHandles="1" noChangeArrowheads="1" noChangeShapeType="1" noTextEdit="1"/>
              </p:cNvSpPr>
              <p:nvPr/>
            </p:nvSpPr>
            <p:spPr>
              <a:xfrm>
                <a:off x="684212" y="838200"/>
                <a:ext cx="4648200" cy="1015791"/>
              </a:xfrm>
              <a:prstGeom prst="rect">
                <a:avLst/>
              </a:prstGeom>
              <a:blipFill>
                <a:blip r:embed="rId2"/>
                <a:stretch>
                  <a:fillRect l="-1048" b="-8434"/>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E95D900-39D8-4228-ADB4-DA9695F5E6DE}"/>
                  </a:ext>
                </a:extLst>
              </p:cNvPr>
              <p:cNvSpPr/>
              <p:nvPr/>
            </p:nvSpPr>
            <p:spPr>
              <a:xfrm>
                <a:off x="6551612" y="319757"/>
                <a:ext cx="4724400" cy="172534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𝐸𝑥𝑝𝑜𝑛𝑒𝑛𝑡𝑖𝑎𝑙</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𝑀𝑜𝑣𝑖𝑛𝑔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𝐴𝑣𝑒𝑟𝑎𝑔𝑒</m:t>
                      </m:r>
                      <m:r>
                        <a:rPr lang="en-HK" i="0">
                          <a:solidFill>
                            <a:srgbClr val="FF0000"/>
                          </a:solidFill>
                          <a:latin typeface="Cambria Math" panose="02040503050406030204" pitchFamily="18" charset="0"/>
                        </a:rPr>
                        <m:t>: </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0">
                              <a:solidFill>
                                <a:schemeClr val="tx1"/>
                              </a:solidFill>
                              <a:latin typeface="Cambria Math" panose="02040503050406030204" pitchFamily="18" charset="0"/>
                            </a:rPr>
                            <m:t>0</m:t>
                          </m:r>
                        </m:sub>
                      </m:sSub>
                      <m:r>
                        <a:rPr lang="en-HK" i="0">
                          <a:solidFill>
                            <a:schemeClr val="tx1"/>
                          </a:solidFill>
                          <a:latin typeface="Cambria Math" panose="02040503050406030204" pitchFamily="18" charset="0"/>
                        </a:rPr>
                        <m:t>= </m:t>
                      </m:r>
                      <m:sSub>
                        <m:sSubPr>
                          <m:ctrlPr>
                            <a:rPr lang="en-HK"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𝑆𝑀𝐴</m:t>
                          </m:r>
                        </m:sub>
                      </m:sSub>
                    </m:oMath>
                  </m:oMathPara>
                </a14:m>
                <a:endParaRPr lang="en-US"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solidFill>
                            <a:schemeClr val="tx1"/>
                          </a:solidFill>
                          <a:latin typeface="Cambria Math" panose="02040503050406030204" pitchFamily="18" charset="0"/>
                        </a:rPr>
                        <m:t>𝑤𝑒𝑖𝑔h𝑡</m:t>
                      </m:r>
                      <m:r>
                        <a:rPr lang="en-HK" i="0">
                          <a:solidFill>
                            <a:schemeClr val="tx1"/>
                          </a:solidFill>
                          <a:latin typeface="Cambria Math" panose="02040503050406030204" pitchFamily="18" charset="0"/>
                        </a:rPr>
                        <m:t> </m:t>
                      </m:r>
                      <m:r>
                        <a:rPr lang="en-HK" i="1">
                          <a:solidFill>
                            <a:schemeClr val="tx1"/>
                          </a:solidFill>
                          <a:latin typeface="Cambria Math" panose="02040503050406030204" pitchFamily="18" charset="0"/>
                        </a:rPr>
                        <m:t>𝑚𝑢𝑙𝑡𝑖𝑝𝑙𝑖𝑒𝑟</m:t>
                      </m:r>
                      <m:r>
                        <a:rPr lang="en-HK" i="0">
                          <a:solidFill>
                            <a:schemeClr val="tx1"/>
                          </a:solidFill>
                          <a:latin typeface="Cambria Math" panose="02040503050406030204" pitchFamily="18" charset="0"/>
                        </a:rPr>
                        <m:t> </m:t>
                      </m:r>
                      <m:r>
                        <a:rPr lang="en-HK" i="1">
                          <a:solidFill>
                            <a:schemeClr val="tx1"/>
                          </a:solidFill>
                          <a:latin typeface="Cambria Math" panose="02040503050406030204" pitchFamily="18" charset="0"/>
                        </a:rPr>
                        <m:t>𝛼</m:t>
                      </m:r>
                      <m:r>
                        <a:rPr lang="en-HK" i="0">
                          <a:solidFill>
                            <a:schemeClr val="tx1"/>
                          </a:solidFill>
                          <a:latin typeface="Cambria Math" panose="02040503050406030204" pitchFamily="18" charset="0"/>
                        </a:rPr>
                        <m:t>=</m:t>
                      </m:r>
                      <m:f>
                        <m:fPr>
                          <m:ctrlPr>
                            <a:rPr lang="en-HK" i="1">
                              <a:solidFill>
                                <a:schemeClr val="tx1"/>
                              </a:solidFill>
                              <a:latin typeface="Cambria Math" panose="02040503050406030204" pitchFamily="18" charset="0"/>
                            </a:rPr>
                          </m:ctrlPr>
                        </m:fPr>
                        <m:num>
                          <m:r>
                            <a:rPr lang="en-HK" i="0">
                              <a:solidFill>
                                <a:schemeClr val="tx1"/>
                              </a:solidFill>
                              <a:latin typeface="Cambria Math" panose="02040503050406030204" pitchFamily="18" charset="0"/>
                            </a:rPr>
                            <m:t>2</m:t>
                          </m:r>
                        </m:num>
                        <m:den>
                          <m:r>
                            <a:rPr lang="en-HK" i="1">
                              <a:solidFill>
                                <a:schemeClr val="tx1"/>
                              </a:solidFill>
                              <a:latin typeface="Cambria Math" panose="02040503050406030204" pitchFamily="18" charset="0"/>
                            </a:rPr>
                            <m:t>𝑛</m:t>
                          </m:r>
                          <m:r>
                            <a:rPr lang="en-HK" i="0">
                              <a:solidFill>
                                <a:schemeClr val="tx1"/>
                              </a:solidFill>
                              <a:latin typeface="Cambria Math" panose="02040503050406030204" pitchFamily="18" charset="0"/>
                            </a:rPr>
                            <m:t>+1</m:t>
                          </m:r>
                        </m:den>
                      </m:f>
                    </m:oMath>
                  </m:oMathPara>
                </a14:m>
                <a:endParaRPr lang="en-US"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sub>
                      </m:sSub>
                      <m:r>
                        <a:rPr lang="en-HK" i="0">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i="0">
                              <a:solidFill>
                                <a:schemeClr val="tx1"/>
                              </a:solidFill>
                              <a:latin typeface="Cambria Math" panose="02040503050406030204" pitchFamily="18" charset="0"/>
                            </a:rPr>
                            <m:t>−1</m:t>
                          </m:r>
                        </m:sub>
                      </m:sSub>
                      <m:r>
                        <a:rPr lang="en-HK" i="0">
                          <a:solidFill>
                            <a:schemeClr val="tx1"/>
                          </a:solidFill>
                          <a:latin typeface="Cambria Math" panose="02040503050406030204" pitchFamily="18" charset="0"/>
                        </a:rPr>
                        <m:t>+</m:t>
                      </m:r>
                      <m:r>
                        <a:rPr lang="en-HK" i="1">
                          <a:solidFill>
                            <a:schemeClr val="tx1"/>
                          </a:solidFill>
                          <a:latin typeface="Cambria Math" panose="02040503050406030204" pitchFamily="18" charset="0"/>
                        </a:rPr>
                        <m:t>𝛼</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𝑐</m:t>
                              </m:r>
                            </m:e>
                            <m:sub>
                              <m:r>
                                <a:rPr lang="en-HK" i="1">
                                  <a:solidFill>
                                    <a:schemeClr val="tx1"/>
                                  </a:solidFill>
                                  <a:latin typeface="Cambria Math" panose="02040503050406030204" pitchFamily="18" charset="0"/>
                                </a:rPr>
                                <m:t>𝑡</m:t>
                              </m:r>
                            </m:sub>
                          </m:sSub>
                          <m:r>
                            <a:rPr lang="en-HK" i="0">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i="0">
                                  <a:solidFill>
                                    <a:schemeClr val="tx1"/>
                                  </a:solidFill>
                                  <a:latin typeface="Cambria Math" panose="02040503050406030204" pitchFamily="18" charset="0"/>
                                </a:rPr>
                                <m:t>−1</m:t>
                              </m:r>
                            </m:sub>
                          </m:sSub>
                        </m:e>
                      </m:d>
                    </m:oMath>
                  </m:oMathPara>
                </a14:m>
                <a:endParaRPr lang="en-HK" dirty="0">
                  <a:solidFill>
                    <a:schemeClr val="tx1"/>
                  </a:solidFill>
                </a:endParaRPr>
              </a:p>
              <a:p>
                <a:r>
                  <a:rPr lang="en-US" dirty="0">
                    <a:solidFill>
                      <a:schemeClr val="tx1"/>
                    </a:solidFill>
                  </a:rPr>
                  <a:t>            </a:t>
                </a:r>
                <a14:m>
                  <m:oMath xmlns:m="http://schemas.openxmlformats.org/officeDocument/2006/math">
                    <m:r>
                      <a:rPr lang="en-HK">
                        <a:solidFill>
                          <a:schemeClr val="tx1"/>
                        </a:solidFill>
                        <a:latin typeface="Cambria Math" panose="02040503050406030204" pitchFamily="18" charset="0"/>
                      </a:rPr>
                      <m:t>=</m:t>
                    </m:r>
                    <m:r>
                      <a:rPr lang="en-HK" i="1">
                        <a:solidFill>
                          <a:schemeClr val="tx1"/>
                        </a:solidFill>
                        <a:latin typeface="Cambria Math" panose="02040503050406030204" pitchFamily="18" charset="0"/>
                      </a:rPr>
                      <m:t>𝛼</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𝑐</m:t>
                            </m:r>
                          </m:e>
                          <m:sub>
                            <m:r>
                              <a:rPr lang="en-HK" i="1">
                                <a:solidFill>
                                  <a:schemeClr val="tx1"/>
                                </a:solidFill>
                                <a:latin typeface="Cambria Math" panose="02040503050406030204" pitchFamily="18" charset="0"/>
                              </a:rPr>
                              <m:t>𝑡</m:t>
                            </m:r>
                          </m:sub>
                        </m:sSub>
                      </m:e>
                    </m:d>
                    <m:r>
                      <a:rPr lang="en-HK">
                        <a:solidFill>
                          <a:schemeClr val="tx1"/>
                        </a:solidFill>
                        <a:latin typeface="Cambria Math" panose="02040503050406030204" pitchFamily="18" charset="0"/>
                      </a:rPr>
                      <m:t>+(1−</m:t>
                    </m:r>
                    <m:r>
                      <a:rPr lang="en-HK" i="1">
                        <a:solidFill>
                          <a:schemeClr val="tx1"/>
                        </a:solidFill>
                        <a:latin typeface="Cambria Math" panose="02040503050406030204" pitchFamily="18" charset="0"/>
                      </a:rPr>
                      <m:t>𝛼</m:t>
                    </m:r>
                    <m:r>
                      <a:rPr lang="en-HK">
                        <a:solidFill>
                          <a:schemeClr val="tx1"/>
                        </a:solidFill>
                        <a:latin typeface="Cambria Math" panose="02040503050406030204" pitchFamily="18" charset="0"/>
                      </a:rPr>
                      <m:t>)</m:t>
                    </m:r>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𝐸𝑀𝐴</m:t>
                        </m:r>
                      </m:e>
                      <m:sub>
                        <m:r>
                          <a:rPr lang="en-HK" i="1">
                            <a:solidFill>
                              <a:schemeClr val="tx1"/>
                            </a:solidFill>
                            <a:latin typeface="Cambria Math" panose="02040503050406030204" pitchFamily="18" charset="0"/>
                          </a:rPr>
                          <m:t>𝑡</m:t>
                        </m:r>
                        <m:r>
                          <a:rPr lang="en-HK">
                            <a:solidFill>
                              <a:schemeClr val="tx1"/>
                            </a:solidFill>
                            <a:latin typeface="Cambria Math" panose="02040503050406030204" pitchFamily="18" charset="0"/>
                          </a:rPr>
                          <m:t>−1</m:t>
                        </m:r>
                      </m:sub>
                    </m:sSub>
                  </m:oMath>
                </a14:m>
                <a:endParaRPr lang="en-HK" dirty="0">
                  <a:solidFill>
                    <a:schemeClr val="tx1"/>
                  </a:solidFill>
                </a:endParaRPr>
              </a:p>
            </p:txBody>
          </p:sp>
        </mc:Choice>
        <mc:Fallback xmlns="">
          <p:sp>
            <p:nvSpPr>
              <p:cNvPr id="4" name="Rectangle 3">
                <a:extLst>
                  <a:ext uri="{FF2B5EF4-FFF2-40B4-BE49-F238E27FC236}">
                    <a16:creationId xmlns:a16="http://schemas.microsoft.com/office/drawing/2014/main" id="{1E95D900-39D8-4228-ADB4-DA9695F5E6DE}"/>
                  </a:ext>
                </a:extLst>
              </p:cNvPr>
              <p:cNvSpPr>
                <a:spLocks noRot="1" noChangeAspect="1" noMove="1" noResize="1" noEditPoints="1" noAdjustHandles="1" noChangeArrowheads="1" noChangeShapeType="1" noTextEdit="1"/>
              </p:cNvSpPr>
              <p:nvPr/>
            </p:nvSpPr>
            <p:spPr>
              <a:xfrm>
                <a:off x="6551612" y="319757"/>
                <a:ext cx="4724400" cy="1725344"/>
              </a:xfrm>
              <a:prstGeom prst="rect">
                <a:avLst/>
              </a:prstGeom>
              <a:blipFill>
                <a:blip r:embed="rId3"/>
                <a:stretch>
                  <a:fillRect l="-387" b="-2473"/>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6581D14B-7433-4F96-A517-85EB88C02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12" y="2236211"/>
            <a:ext cx="11887200" cy="4513848"/>
          </a:xfrm>
          <a:prstGeom prst="rect">
            <a:avLst/>
          </a:prstGeom>
        </p:spPr>
      </p:pic>
    </p:spTree>
    <p:extLst>
      <p:ext uri="{BB962C8B-B14F-4D97-AF65-F5344CB8AC3E}">
        <p14:creationId xmlns:p14="http://schemas.microsoft.com/office/powerpoint/2010/main" val="131388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BC22D5AC-B890-48B6-AB94-D340AC3F0307}"/>
              </a:ext>
            </a:extLst>
          </p:cNvPr>
          <p:cNvGraphicFramePr>
            <a:graphicFrameLocks noChangeAspect="1"/>
          </p:cNvGraphicFramePr>
          <p:nvPr>
            <p:extLst>
              <p:ext uri="{D42A27DB-BD31-4B8C-83A1-F6EECF244321}">
                <p14:modId xmlns:p14="http://schemas.microsoft.com/office/powerpoint/2010/main" val="3006668942"/>
              </p:ext>
            </p:extLst>
          </p:nvPr>
        </p:nvGraphicFramePr>
        <p:xfrm>
          <a:off x="2970212" y="228600"/>
          <a:ext cx="6095999" cy="6553200"/>
        </p:xfrm>
        <a:graphic>
          <a:graphicData uri="http://schemas.openxmlformats.org/presentationml/2006/ole">
            <mc:AlternateContent xmlns:mc="http://schemas.openxmlformats.org/markup-compatibility/2006">
              <mc:Choice xmlns:v="urn:schemas-microsoft-com:vml" Requires="v">
                <p:oleObj spid="_x0000_s4151" name="Worksheet" r:id="rId3" imgW="4524214" imgH="6172200" progId="Excel.Sheet.12">
                  <p:embed/>
                </p:oleObj>
              </mc:Choice>
              <mc:Fallback>
                <p:oleObj name="Worksheet" r:id="rId3" imgW="4524214" imgH="6172200" progId="Excel.Sheet.12">
                  <p:embed/>
                  <p:pic>
                    <p:nvPicPr>
                      <p:cNvPr id="0" name=""/>
                      <p:cNvPicPr/>
                      <p:nvPr/>
                    </p:nvPicPr>
                    <p:blipFill>
                      <a:blip r:embed="rId4"/>
                      <a:stretch>
                        <a:fillRect/>
                      </a:stretch>
                    </p:blipFill>
                    <p:spPr>
                      <a:xfrm>
                        <a:off x="2970212" y="228600"/>
                        <a:ext cx="6095999" cy="6553200"/>
                      </a:xfrm>
                      <a:prstGeom prst="rect">
                        <a:avLst/>
                      </a:prstGeom>
                    </p:spPr>
                  </p:pic>
                </p:oleObj>
              </mc:Fallback>
            </mc:AlternateContent>
          </a:graphicData>
        </a:graphic>
      </p:graphicFrame>
    </p:spTree>
    <p:extLst>
      <p:ext uri="{BB962C8B-B14F-4D97-AF65-F5344CB8AC3E}">
        <p14:creationId xmlns:p14="http://schemas.microsoft.com/office/powerpoint/2010/main" val="100886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0668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MACD</a:t>
            </a:r>
          </a:p>
        </p:txBody>
      </p:sp>
      <p:pic>
        <p:nvPicPr>
          <p:cNvPr id="8" name="Picture 7">
            <a:extLst>
              <a:ext uri="{FF2B5EF4-FFF2-40B4-BE49-F238E27FC236}">
                <a16:creationId xmlns:a16="http://schemas.microsoft.com/office/drawing/2014/main" id="{1E11B391-180F-4A64-852E-45BC7065D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295400"/>
            <a:ext cx="11811000" cy="5486400"/>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2F0ACDE-3C3E-4A41-9981-F59E62DFDF19}"/>
                  </a:ext>
                </a:extLst>
              </p:cNvPr>
              <p:cNvSpPr/>
              <p:nvPr/>
            </p:nvSpPr>
            <p:spPr>
              <a:xfrm>
                <a:off x="150812" y="613386"/>
                <a:ext cx="3810000" cy="1257011"/>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𝑀𝐴𝐶𝐷</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𝐿𝑖𝑛𝑒</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𝐷𝐼𝐹</m:t>
                      </m:r>
                      <m:r>
                        <a:rPr lang="en-HK" sz="1600" i="1">
                          <a:latin typeface="Cambria Math" panose="02040503050406030204" pitchFamily="18" charset="0"/>
                          <a:ea typeface="DengXian" panose="02010600030101010101" pitchFamily="2" charset="-122"/>
                          <a:cs typeface="Times New Roman" panose="02020603050405020304" pitchFamily="18" charset="0"/>
                        </a:rPr>
                        <m:t>=12­­</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r>
                        <a:rPr lang="en-HK" sz="16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26</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𝑆𝑖𝑔𝑛𝑎𝑙</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𝐿𝑖𝑛𝑒</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𝐷𝐸𝑀</m:t>
                      </m:r>
                      <m:r>
                        <a:rPr lang="en-HK" sz="16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sz="1600" i="1">
                              <a:latin typeface="Cambria Math" panose="02040503050406030204" pitchFamily="18" charset="0"/>
                              <a:ea typeface="DengXian" panose="02010600030101010101" pitchFamily="2" charset="-122"/>
                              <a:cs typeface="Times New Roman" panose="02020603050405020304" pitchFamily="18" charset="0"/>
                            </a:rPr>
                          </m:ctrlPr>
                        </m:sSubPr>
                        <m:e>
                          <m:r>
                            <a:rPr lang="en-HK" sz="1600" i="1">
                              <a:latin typeface="Cambria Math" panose="02040503050406030204" pitchFamily="18" charset="0"/>
                              <a:ea typeface="DengXian" panose="02010600030101010101" pitchFamily="2" charset="-122"/>
                              <a:cs typeface="Times New Roman" panose="02020603050405020304" pitchFamily="18" charset="0"/>
                            </a:rPr>
                            <m:t>9</m:t>
                          </m:r>
                        </m:e>
                        <m:sub>
                          <m:r>
                            <a:rPr lang="en-HK" sz="1600" i="1">
                              <a:latin typeface="Cambria Math" panose="02040503050406030204" pitchFamily="18" charset="0"/>
                              <a:ea typeface="DengXian" panose="02010600030101010101" pitchFamily="2" charset="-122"/>
                              <a:cs typeface="Times New Roman" panose="02020603050405020304" pitchFamily="18" charset="0"/>
                            </a:rPr>
                            <m:t>𝐸𝑀𝐴</m:t>
                          </m:r>
                        </m:sub>
                      </m:sSub>
                      <m:r>
                        <a:rPr lang="en-HK" sz="1600" i="1">
                          <a:latin typeface="Cambria Math" panose="02040503050406030204" pitchFamily="18" charset="0"/>
                          <a:ea typeface="DengXian" panose="02010600030101010101" pitchFamily="2" charset="-122"/>
                          <a:cs typeface="Times New Roman" panose="02020603050405020304" pitchFamily="18" charset="0"/>
                        </a:rPr>
                        <m:t> </m:t>
                      </m:r>
                      <m:r>
                        <a:rPr lang="en-HK" sz="1600" i="1">
                          <a:latin typeface="Cambria Math" panose="02040503050406030204" pitchFamily="18" charset="0"/>
                          <a:ea typeface="DengXian" panose="02010600030101010101" pitchFamily="2" charset="-122"/>
                          <a:cs typeface="Times New Roman" panose="02020603050405020304" pitchFamily="18" charset="0"/>
                        </a:rPr>
                        <m:t>𝑜𝑓</m:t>
                      </m:r>
                      <m:r>
                        <a:rPr lang="en-HK" sz="1600" i="1">
                          <a:latin typeface="Cambria Math" panose="02040503050406030204" pitchFamily="18" charset="0"/>
                          <a:ea typeface="DengXian" panose="02010600030101010101" pitchFamily="2" charset="-122"/>
                          <a:cs typeface="Times New Roman" panose="02020603050405020304" pitchFamily="18" charset="0"/>
                        </a:rPr>
                        <m:t> </m:t>
                      </m:r>
                      <m:r>
                        <a:rPr lang="en-HK" sz="1600" i="1">
                          <a:latin typeface="Cambria Math" panose="02040503050406030204" pitchFamily="18" charset="0"/>
                          <a:ea typeface="DengXian" panose="02010600030101010101" pitchFamily="2" charset="-122"/>
                          <a:cs typeface="Times New Roman" panose="02020603050405020304" pitchFamily="18" charset="0"/>
                        </a:rPr>
                        <m:t>𝐷𝐼𝐹</m:t>
                      </m:r>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𝑀𝐴𝐶𝐷</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sz="1600"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𝐻𝑖𝑠𝑡𝑜𝑔𝑟𝑎𝑚</m:t>
                      </m:r>
                      <m:r>
                        <a:rPr lang="en-HK" sz="1600" i="1">
                          <a:latin typeface="Cambria Math" panose="02040503050406030204" pitchFamily="18" charset="0"/>
                          <a:ea typeface="DengXian" panose="02010600030101010101" pitchFamily="2" charset="-122"/>
                          <a:cs typeface="Times New Roman" panose="02020603050405020304" pitchFamily="18" charset="0"/>
                        </a:rPr>
                        <m:t>=</m:t>
                      </m:r>
                      <m:r>
                        <a:rPr lang="en-HK" sz="1600" i="1">
                          <a:latin typeface="Cambria Math" panose="02040503050406030204" pitchFamily="18" charset="0"/>
                          <a:ea typeface="DengXian" panose="02010600030101010101" pitchFamily="2" charset="-122"/>
                          <a:cs typeface="Times New Roman" panose="02020603050405020304" pitchFamily="18" charset="0"/>
                        </a:rPr>
                        <m:t>𝐷𝐼𝐹</m:t>
                      </m:r>
                      <m:r>
                        <a:rPr lang="en-HK" sz="1600" i="1">
                          <a:latin typeface="Cambria Math" panose="02040503050406030204" pitchFamily="18" charset="0"/>
                          <a:ea typeface="DengXian" panose="02010600030101010101" pitchFamily="2" charset="-122"/>
                          <a:cs typeface="Times New Roman" panose="02020603050405020304" pitchFamily="18" charset="0"/>
                        </a:rPr>
                        <m:t>−</m:t>
                      </m:r>
                      <m:r>
                        <a:rPr lang="en-HK" sz="1600" i="1">
                          <a:latin typeface="Cambria Math" panose="02040503050406030204" pitchFamily="18" charset="0"/>
                          <a:ea typeface="DengXian" panose="02010600030101010101" pitchFamily="2" charset="-122"/>
                          <a:cs typeface="Times New Roman" panose="02020603050405020304" pitchFamily="18" charset="0"/>
                        </a:rPr>
                        <m:t>𝐷𝐸𝑀</m:t>
                      </m:r>
                      <m:r>
                        <a:rPr lang="en-HK" sz="1600" i="1">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HK" sz="1600" dirty="0">
                  <a:latin typeface="Calibri" panose="020F0502020204030204" pitchFamily="34" charset="0"/>
                  <a:ea typeface="DengXian" panose="02010600030101010101" pitchFamily="2" charset="-122"/>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E2F0ACDE-3C3E-4A41-9981-F59E62DFDF19}"/>
                  </a:ext>
                </a:extLst>
              </p:cNvPr>
              <p:cNvSpPr>
                <a:spLocks noRot="1" noChangeAspect="1" noMove="1" noResize="1" noEditPoints="1" noAdjustHandles="1" noChangeArrowheads="1" noChangeShapeType="1" noTextEdit="1"/>
              </p:cNvSpPr>
              <p:nvPr/>
            </p:nvSpPr>
            <p:spPr>
              <a:xfrm>
                <a:off x="150812" y="613386"/>
                <a:ext cx="3810000" cy="1257011"/>
              </a:xfrm>
              <a:prstGeom prst="rect">
                <a:avLst/>
              </a:prstGeom>
              <a:blipFill>
                <a:blip r:embed="rId3"/>
                <a:stretch>
                  <a:fillRect/>
                </a:stretch>
              </a:blipFill>
            </p:spPr>
            <p:txBody>
              <a:bodyPr/>
              <a:lstStyle/>
              <a:p>
                <a:r>
                  <a:rPr lang="en-HK">
                    <a:noFill/>
                  </a:rPr>
                  <a:t> </a:t>
                </a:r>
              </a:p>
            </p:txBody>
          </p:sp>
        </mc:Fallback>
      </mc:AlternateContent>
    </p:spTree>
    <p:extLst>
      <p:ext uri="{BB962C8B-B14F-4D97-AF65-F5344CB8AC3E}">
        <p14:creationId xmlns:p14="http://schemas.microsoft.com/office/powerpoint/2010/main" val="35899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112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(Cont’d)</a:t>
            </a:r>
          </a:p>
        </p:txBody>
      </p:sp>
      <p:pic>
        <p:nvPicPr>
          <p:cNvPr id="4" name="Picture 3">
            <a:extLst>
              <a:ext uri="{FF2B5EF4-FFF2-40B4-BE49-F238E27FC236}">
                <a16:creationId xmlns:a16="http://schemas.microsoft.com/office/drawing/2014/main" id="{BE6756E5-7764-4552-A920-69EE67837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50" y="1371600"/>
            <a:ext cx="5893508" cy="5257799"/>
          </a:xfrm>
          <a:prstGeom prst="rect">
            <a:avLst/>
          </a:prstGeom>
        </p:spPr>
      </p:pic>
      <p:sp>
        <p:nvSpPr>
          <p:cNvPr id="7" name="Content Placeholder 2">
            <a:extLst>
              <a:ext uri="{FF2B5EF4-FFF2-40B4-BE49-F238E27FC236}">
                <a16:creationId xmlns:a16="http://schemas.microsoft.com/office/drawing/2014/main" id="{6049CF93-F799-4B86-BC23-F2D64F5D9F64}"/>
              </a:ext>
            </a:extLst>
          </p:cNvPr>
          <p:cNvSpPr>
            <a:spLocks noGrp="1"/>
          </p:cNvSpPr>
          <p:nvPr>
            <p:ph sz="half" idx="1"/>
          </p:nvPr>
        </p:nvSpPr>
        <p:spPr>
          <a:xfrm>
            <a:off x="1827212" y="799807"/>
            <a:ext cx="3048000" cy="457200"/>
          </a:xfrm>
        </p:spPr>
        <p:txBody>
          <a:bodyPr>
            <a:normAutofit fontScale="92500" lnSpcReduction="20000"/>
          </a:bodyPr>
          <a:lstStyle/>
          <a:p>
            <a:pPr marL="0" indent="0">
              <a:lnSpc>
                <a:spcPct val="110000"/>
              </a:lnSpc>
              <a:buNone/>
            </a:pPr>
            <a:r>
              <a:rPr lang="en-US" u="sng" dirty="0"/>
              <a:t>Centerline Crossover</a:t>
            </a:r>
            <a:endParaRPr lang="en-HK" u="sng" dirty="0"/>
          </a:p>
        </p:txBody>
      </p:sp>
      <p:sp>
        <p:nvSpPr>
          <p:cNvPr id="9" name="Content Placeholder 2">
            <a:extLst>
              <a:ext uri="{FF2B5EF4-FFF2-40B4-BE49-F238E27FC236}">
                <a16:creationId xmlns:a16="http://schemas.microsoft.com/office/drawing/2014/main" id="{142702F0-986C-4DF4-AB3B-2425F64E430F}"/>
              </a:ext>
            </a:extLst>
          </p:cNvPr>
          <p:cNvSpPr txBox="1">
            <a:spLocks/>
          </p:cNvSpPr>
          <p:nvPr/>
        </p:nvSpPr>
        <p:spPr>
          <a:xfrm>
            <a:off x="7589305" y="799807"/>
            <a:ext cx="3048000"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Signal Line Crossover</a:t>
            </a:r>
            <a:endParaRPr lang="en-HK" u="sng" dirty="0"/>
          </a:p>
        </p:txBody>
      </p:sp>
      <p:pic>
        <p:nvPicPr>
          <p:cNvPr id="10" name="Picture 9">
            <a:extLst>
              <a:ext uri="{FF2B5EF4-FFF2-40B4-BE49-F238E27FC236}">
                <a16:creationId xmlns:a16="http://schemas.microsoft.com/office/drawing/2014/main" id="{B2D600DF-3223-418B-9CAD-FF2B7C26B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98" y="1371600"/>
            <a:ext cx="5392214" cy="5288019"/>
          </a:xfrm>
          <a:prstGeom prst="rect">
            <a:avLst/>
          </a:prstGeom>
        </p:spPr>
      </p:pic>
    </p:spTree>
    <p:extLst>
      <p:ext uri="{BB962C8B-B14F-4D97-AF65-F5344CB8AC3E}">
        <p14:creationId xmlns:p14="http://schemas.microsoft.com/office/powerpoint/2010/main" val="89067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11125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Moving Average Convergence/Divergence (Cont’d)</a:t>
            </a:r>
          </a:p>
        </p:txBody>
      </p:sp>
      <p:sp>
        <p:nvSpPr>
          <p:cNvPr id="7" name="Content Placeholder 2">
            <a:extLst>
              <a:ext uri="{FF2B5EF4-FFF2-40B4-BE49-F238E27FC236}">
                <a16:creationId xmlns:a16="http://schemas.microsoft.com/office/drawing/2014/main" id="{6049CF93-F799-4B86-BC23-F2D64F5D9F64}"/>
              </a:ext>
            </a:extLst>
          </p:cNvPr>
          <p:cNvSpPr>
            <a:spLocks noGrp="1"/>
          </p:cNvSpPr>
          <p:nvPr>
            <p:ph sz="half" idx="1"/>
          </p:nvPr>
        </p:nvSpPr>
        <p:spPr>
          <a:xfrm>
            <a:off x="4851399" y="759204"/>
            <a:ext cx="2486026" cy="457200"/>
          </a:xfrm>
        </p:spPr>
        <p:txBody>
          <a:bodyPr>
            <a:normAutofit fontScale="92500" lnSpcReduction="20000"/>
          </a:bodyPr>
          <a:lstStyle/>
          <a:p>
            <a:pPr marL="0" indent="0">
              <a:lnSpc>
                <a:spcPct val="110000"/>
              </a:lnSpc>
              <a:buNone/>
            </a:pPr>
            <a:r>
              <a:rPr lang="en-US" u="sng" dirty="0"/>
              <a:t>Price Divergence</a:t>
            </a:r>
            <a:endParaRPr lang="en-HK" u="sng" dirty="0"/>
          </a:p>
        </p:txBody>
      </p:sp>
      <p:pic>
        <p:nvPicPr>
          <p:cNvPr id="3" name="Picture 2">
            <a:extLst>
              <a:ext uri="{FF2B5EF4-FFF2-40B4-BE49-F238E27FC236}">
                <a16:creationId xmlns:a16="http://schemas.microsoft.com/office/drawing/2014/main" id="{CE3D7819-F8C2-45B8-AF6A-324479C2C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1292604"/>
            <a:ext cx="5714999" cy="5251070"/>
          </a:xfrm>
          <a:prstGeom prst="rect">
            <a:avLst/>
          </a:prstGeom>
        </p:spPr>
      </p:pic>
      <p:pic>
        <p:nvPicPr>
          <p:cNvPr id="8" name="Picture 7">
            <a:extLst>
              <a:ext uri="{FF2B5EF4-FFF2-40B4-BE49-F238E27FC236}">
                <a16:creationId xmlns:a16="http://schemas.microsoft.com/office/drawing/2014/main" id="{AAC45329-F11F-4DC0-96E5-6696B39E4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812" y="1292604"/>
            <a:ext cx="5715000" cy="5251071"/>
          </a:xfrm>
          <a:prstGeom prst="rect">
            <a:avLst/>
          </a:prstGeom>
        </p:spPr>
      </p:pic>
    </p:spTree>
    <p:extLst>
      <p:ext uri="{BB962C8B-B14F-4D97-AF65-F5344CB8AC3E}">
        <p14:creationId xmlns:p14="http://schemas.microsoft.com/office/powerpoint/2010/main" val="197409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152400"/>
            <a:ext cx="7772400" cy="5334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Parabolic Stop And Reverse PSAR</a:t>
            </a:r>
          </a:p>
        </p:txBody>
      </p:sp>
      <p:sp>
        <p:nvSpPr>
          <p:cNvPr id="2" name="Rectangle 1">
            <a:extLst>
              <a:ext uri="{FF2B5EF4-FFF2-40B4-BE49-F238E27FC236}">
                <a16:creationId xmlns:a16="http://schemas.microsoft.com/office/drawing/2014/main" id="{F5D055C1-F404-4F3F-9EA1-1ED775222E4A}"/>
              </a:ext>
            </a:extLst>
          </p:cNvPr>
          <p:cNvSpPr/>
          <p:nvPr/>
        </p:nvSpPr>
        <p:spPr>
          <a:xfrm>
            <a:off x="-1588" y="609600"/>
            <a:ext cx="6075217" cy="3046988"/>
          </a:xfrm>
          <a:prstGeom prst="rect">
            <a:avLst/>
          </a:prstGeom>
        </p:spPr>
        <p:txBody>
          <a:bodyPr wrap="square">
            <a:spAutoFit/>
          </a:bodyPr>
          <a:lstStyle/>
          <a:p>
            <a:pPr algn="just"/>
            <a:r>
              <a:rPr lang="en-US" sz="1200" b="1" dirty="0">
                <a:solidFill>
                  <a:srgbClr val="FF0000"/>
                </a:solidFill>
              </a:rPr>
              <a:t>Rising SAR</a:t>
            </a:r>
          </a:p>
          <a:p>
            <a:pPr algn="just"/>
            <a:r>
              <a:rPr lang="en-US" sz="1200" dirty="0"/>
              <a:t>----------</a:t>
            </a:r>
          </a:p>
          <a:p>
            <a:pPr algn="just"/>
            <a:r>
              <a:rPr lang="en-US" sz="1200" dirty="0">
                <a:solidFill>
                  <a:srgbClr val="FF0000"/>
                </a:solidFill>
              </a:rPr>
              <a:t>Prior SAR: </a:t>
            </a:r>
            <a:r>
              <a:rPr lang="en-US" sz="1200" dirty="0"/>
              <a:t>The SAR value for the previous period. </a:t>
            </a:r>
          </a:p>
          <a:p>
            <a:pPr algn="just"/>
            <a:endParaRPr lang="en-US" sz="1200" dirty="0"/>
          </a:p>
          <a:p>
            <a:pPr algn="just"/>
            <a:r>
              <a:rPr lang="en-US" sz="1200" dirty="0">
                <a:solidFill>
                  <a:srgbClr val="FF0000"/>
                </a:solidFill>
              </a:rPr>
              <a:t>Extreme Point (EP): </a:t>
            </a:r>
            <a:r>
              <a:rPr lang="en-US" sz="1200" dirty="0"/>
              <a:t>The highest high of the current uptrend. </a:t>
            </a:r>
          </a:p>
          <a:p>
            <a:pPr algn="just"/>
            <a:endParaRPr lang="en-US" sz="1200" dirty="0"/>
          </a:p>
          <a:p>
            <a:pPr algn="just"/>
            <a:r>
              <a:rPr lang="en-US" sz="1200" dirty="0">
                <a:solidFill>
                  <a:srgbClr val="FF0000"/>
                </a:solidFill>
              </a:rPr>
              <a:t>Acceleration Factor (AF): </a:t>
            </a:r>
            <a:r>
              <a:rPr lang="en-US" sz="1200" dirty="0"/>
              <a:t>Starting at .02, AF increases by .02 each time the extreme point makes a new high. AF can reach a maximum of .20, no matter how long the uptrend extends. </a:t>
            </a:r>
          </a:p>
          <a:p>
            <a:pPr algn="just"/>
            <a:endParaRPr lang="en-US" sz="1200" dirty="0"/>
          </a:p>
          <a:p>
            <a:pPr algn="just"/>
            <a:r>
              <a:rPr lang="en-US" sz="1200" dirty="0">
                <a:solidFill>
                  <a:srgbClr val="FF0000"/>
                </a:solidFill>
              </a:rPr>
              <a:t>Current SAR </a:t>
            </a:r>
            <a:r>
              <a:rPr lang="en-US" sz="1200" dirty="0"/>
              <a:t>= Prior SAR + Prior AF(Prior EP - Prior SAR)</a:t>
            </a:r>
          </a:p>
          <a:p>
            <a:pPr algn="just"/>
            <a:r>
              <a:rPr lang="en-US" sz="1200" dirty="0"/>
              <a:t>13-Apr-10 SAR = 48.28 = 48.13 + .14(49.20 - 48.13)</a:t>
            </a:r>
          </a:p>
          <a:p>
            <a:pPr algn="just"/>
            <a:endParaRPr lang="en-US" sz="1200" dirty="0"/>
          </a:p>
          <a:p>
            <a:pPr algn="just"/>
            <a:r>
              <a:rPr lang="en-US" sz="1200" dirty="0"/>
              <a:t>The Acceleration Factor is multiplied by the difference between the Extreme Point and the prior period's SAR. This is then added to the prior period's SAR. Note however that SAR can never be above the prior two periods' lows. Should SAR be above one of those lows, use the lowest of the two for SAR. </a:t>
            </a:r>
            <a:endParaRPr lang="en-HK" sz="1200" dirty="0"/>
          </a:p>
        </p:txBody>
      </p:sp>
      <p:sp>
        <p:nvSpPr>
          <p:cNvPr id="4" name="Rectangle 3">
            <a:extLst>
              <a:ext uri="{FF2B5EF4-FFF2-40B4-BE49-F238E27FC236}">
                <a16:creationId xmlns:a16="http://schemas.microsoft.com/office/drawing/2014/main" id="{2040F530-8319-444D-84F5-6F3E4A900074}"/>
              </a:ext>
            </a:extLst>
          </p:cNvPr>
          <p:cNvSpPr/>
          <p:nvPr/>
        </p:nvSpPr>
        <p:spPr>
          <a:xfrm>
            <a:off x="6094412" y="642384"/>
            <a:ext cx="6075217" cy="3046988"/>
          </a:xfrm>
          <a:prstGeom prst="rect">
            <a:avLst/>
          </a:prstGeom>
        </p:spPr>
        <p:txBody>
          <a:bodyPr wrap="square">
            <a:spAutoFit/>
          </a:bodyPr>
          <a:lstStyle/>
          <a:p>
            <a:pPr algn="just"/>
            <a:r>
              <a:rPr lang="en-US" sz="1200" b="1" dirty="0">
                <a:solidFill>
                  <a:srgbClr val="FF0000"/>
                </a:solidFill>
              </a:rPr>
              <a:t>Falling SAR</a:t>
            </a:r>
          </a:p>
          <a:p>
            <a:pPr algn="just"/>
            <a:r>
              <a:rPr lang="en-US" sz="1200" dirty="0"/>
              <a:t>-----------</a:t>
            </a:r>
          </a:p>
          <a:p>
            <a:pPr algn="just"/>
            <a:r>
              <a:rPr lang="en-US" sz="1200" dirty="0">
                <a:solidFill>
                  <a:srgbClr val="FF0000"/>
                </a:solidFill>
              </a:rPr>
              <a:t>Prior SAR: </a:t>
            </a:r>
            <a:r>
              <a:rPr lang="en-US" sz="1200" dirty="0"/>
              <a:t>The SAR value for the previous period. </a:t>
            </a:r>
          </a:p>
          <a:p>
            <a:pPr algn="just"/>
            <a:endParaRPr lang="en-US" sz="1200" dirty="0"/>
          </a:p>
          <a:p>
            <a:pPr algn="just"/>
            <a:r>
              <a:rPr lang="en-US" sz="1200" dirty="0">
                <a:solidFill>
                  <a:srgbClr val="FF0000"/>
                </a:solidFill>
              </a:rPr>
              <a:t>Extreme Point (EP): </a:t>
            </a:r>
            <a:r>
              <a:rPr lang="en-US" sz="1200" dirty="0"/>
              <a:t>The lowest low of the current downtrend. </a:t>
            </a:r>
          </a:p>
          <a:p>
            <a:pPr algn="just"/>
            <a:endParaRPr lang="en-US" sz="1200" dirty="0"/>
          </a:p>
          <a:p>
            <a:pPr algn="just"/>
            <a:r>
              <a:rPr lang="en-US" sz="1200" dirty="0">
                <a:solidFill>
                  <a:srgbClr val="FF0000"/>
                </a:solidFill>
              </a:rPr>
              <a:t>Acceleration Factor (AF): </a:t>
            </a:r>
            <a:r>
              <a:rPr lang="en-US" sz="1200" dirty="0"/>
              <a:t>Starting at .02, AF increases by .02 each time the extreme point makes a new low. AF can reach a maximum of .20, no matter how long the downtrend extends. </a:t>
            </a:r>
          </a:p>
          <a:p>
            <a:pPr algn="just"/>
            <a:endParaRPr lang="en-US" sz="1200" dirty="0"/>
          </a:p>
          <a:p>
            <a:pPr algn="just"/>
            <a:r>
              <a:rPr lang="en-US" sz="1200" dirty="0">
                <a:solidFill>
                  <a:srgbClr val="FF0000"/>
                </a:solidFill>
              </a:rPr>
              <a:t>Current SAR </a:t>
            </a:r>
            <a:r>
              <a:rPr lang="en-US" sz="1200" dirty="0"/>
              <a:t>= Prior SAR - Prior AF(Prior SAR - Prior EP)</a:t>
            </a:r>
          </a:p>
          <a:p>
            <a:pPr algn="just"/>
            <a:r>
              <a:rPr lang="en-US" sz="1200" dirty="0"/>
              <a:t>9-Feb-10 SAR = 43.56 = 43.84 - .16(43.84 - 42.07)</a:t>
            </a:r>
          </a:p>
          <a:p>
            <a:pPr algn="just"/>
            <a:endParaRPr lang="en-US" sz="1200" dirty="0"/>
          </a:p>
          <a:p>
            <a:pPr algn="just"/>
            <a:r>
              <a:rPr lang="en-US" sz="1200" dirty="0"/>
              <a:t>The Acceleration Factor is multiplied by the difference between the Prior period's SAR and the Extreme Point. This is then subtracted from the prior period's SAR. Note however that SAR can never be below the prior two periods' highs. Should SAR be below one of those highs, use the highest of the two for SAR.</a:t>
            </a:r>
            <a:endParaRPr lang="en-HK" sz="1200" dirty="0"/>
          </a:p>
        </p:txBody>
      </p:sp>
      <p:pic>
        <p:nvPicPr>
          <p:cNvPr id="7" name="Picture 6">
            <a:extLst>
              <a:ext uri="{FF2B5EF4-FFF2-40B4-BE49-F238E27FC236}">
                <a16:creationId xmlns:a16="http://schemas.microsoft.com/office/drawing/2014/main" id="{D0ABF9DF-5D03-4A10-B968-E09698397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12" y="3643931"/>
            <a:ext cx="4637132" cy="3192397"/>
          </a:xfrm>
          <a:prstGeom prst="rect">
            <a:avLst/>
          </a:prstGeom>
        </p:spPr>
      </p:pic>
      <p:pic>
        <p:nvPicPr>
          <p:cNvPr id="9" name="Picture 8">
            <a:extLst>
              <a:ext uri="{FF2B5EF4-FFF2-40B4-BE49-F238E27FC236}">
                <a16:creationId xmlns:a16="http://schemas.microsoft.com/office/drawing/2014/main" id="{04D02067-F987-4DCD-8DE2-1F3F7C45D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3643930"/>
            <a:ext cx="4637131" cy="3192397"/>
          </a:xfrm>
          <a:prstGeom prst="rect">
            <a:avLst/>
          </a:prstGeom>
        </p:spPr>
      </p:pic>
    </p:spTree>
    <p:extLst>
      <p:ext uri="{BB962C8B-B14F-4D97-AF65-F5344CB8AC3E}">
        <p14:creationId xmlns:p14="http://schemas.microsoft.com/office/powerpoint/2010/main" val="344106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9372600" cy="533400"/>
          </a:xfrm>
          <a:prstGeom prst="rect">
            <a:avLst/>
          </a:prstGeom>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Trend – Parabolic Stop And Reverse (Cont’d)</a:t>
            </a:r>
          </a:p>
        </p:txBody>
      </p:sp>
      <p:pic>
        <p:nvPicPr>
          <p:cNvPr id="3" name="Picture 2">
            <a:extLst>
              <a:ext uri="{FF2B5EF4-FFF2-40B4-BE49-F238E27FC236}">
                <a16:creationId xmlns:a16="http://schemas.microsoft.com/office/drawing/2014/main" id="{FFCC0642-9AF2-4C8F-8678-CD70CDD31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838200"/>
            <a:ext cx="11743724" cy="5943600"/>
          </a:xfrm>
          <a:prstGeom prst="rect">
            <a:avLst/>
          </a:prstGeom>
        </p:spPr>
      </p:pic>
      <p:sp>
        <p:nvSpPr>
          <p:cNvPr id="4" name="Rectangle 3">
            <a:extLst>
              <a:ext uri="{FF2B5EF4-FFF2-40B4-BE49-F238E27FC236}">
                <a16:creationId xmlns:a16="http://schemas.microsoft.com/office/drawing/2014/main" id="{59E64A5C-AFE5-4C09-B95F-D3EFF3C633E6}"/>
              </a:ext>
            </a:extLst>
          </p:cNvPr>
          <p:cNvSpPr/>
          <p:nvPr/>
        </p:nvSpPr>
        <p:spPr>
          <a:xfrm>
            <a:off x="314207" y="1752600"/>
            <a:ext cx="7694612" cy="830997"/>
          </a:xfrm>
          <a:prstGeom prst="rect">
            <a:avLst/>
          </a:prstGeom>
        </p:spPr>
        <p:txBody>
          <a:bodyPr wrap="square">
            <a:spAutoFit/>
          </a:bodyPr>
          <a:lstStyle/>
          <a:p>
            <a:pPr algn="just"/>
            <a:r>
              <a:rPr lang="en-US" sz="1600" dirty="0"/>
              <a:t>As the price of a stock rises, the dots will rise as well, first slowly and then picking up speed and accelerating with the trend. The SAR starts to move a little faster as the trend develops, and the dots soon catch up to the price.</a:t>
            </a:r>
          </a:p>
        </p:txBody>
      </p:sp>
    </p:spTree>
    <p:extLst>
      <p:ext uri="{BB962C8B-B14F-4D97-AF65-F5344CB8AC3E}">
        <p14:creationId xmlns:p14="http://schemas.microsoft.com/office/powerpoint/2010/main" val="68347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a:t>
            </a:r>
            <a:r>
              <a:rPr lang="en-US" sz="3200" b="1" dirty="0" err="1">
                <a:solidFill>
                  <a:schemeClr val="tx1"/>
                </a:solidFill>
              </a:rPr>
              <a:t>BBands</a:t>
            </a:r>
            <a:r>
              <a:rPr lang="en-US" sz="3200" b="1" dirty="0">
                <a:solidFill>
                  <a:schemeClr val="tx1"/>
                </a:solidFill>
              </a:rPr>
              <a:t>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D2DAA52-4C84-4875-9045-87E4602633F2}"/>
                  </a:ext>
                </a:extLst>
              </p:cNvPr>
              <p:cNvSpPr/>
              <p:nvPr/>
            </p:nvSpPr>
            <p:spPr>
              <a:xfrm>
                <a:off x="3379811" y="698407"/>
                <a:ext cx="2486002" cy="369332"/>
              </a:xfrm>
              <a:prstGeom prst="rect">
                <a:avLst/>
              </a:prstGeom>
            </p:spPr>
            <p:txBody>
              <a:bodyPr wrap="none">
                <a:spAutoFit/>
              </a:bodyPr>
              <a:lstStyle/>
              <a:p>
                <a:r>
                  <a:rPr lang="en-HK"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𝑀𝑖𝑑𝑑𝑙𝑒</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 </m:t>
                    </m:r>
                    <m:r>
                      <a:rPr lang="en-HK" i="1" smtClean="0">
                        <a:solidFill>
                          <a:srgbClr val="FF0000"/>
                        </a:solidFill>
                        <a:latin typeface="Cambria Math" panose="02040503050406030204" pitchFamily="18" charset="0"/>
                        <a:ea typeface="DengXian" panose="02010600030101010101" pitchFamily="2" charset="-122"/>
                        <a:cs typeface="Times New Roman" panose="02020603050405020304" pitchFamily="18" charset="0"/>
                      </a:rPr>
                      <m:t>𝐵𝑎𝑛𝑑</m:t>
                    </m:r>
                    <m:r>
                      <a:rPr lang="en-HK" i="1">
                        <a:latin typeface="Cambria Math" panose="02040503050406030204" pitchFamily="18" charset="0"/>
                        <a:ea typeface="DengXian" panose="02010600030101010101" pitchFamily="2" charset="-122"/>
                        <a:cs typeface="Times New Roman" panose="02020603050405020304" pitchFamily="18" charset="0"/>
                      </a:rPr>
                      <m:t>=</m:t>
                    </m:r>
                    <m:sSub>
                      <m:sSubPr>
                        <m:ctrlPr>
                          <a:rPr lang="en-HK" i="1">
                            <a:effectLst/>
                            <a:latin typeface="Cambria Math" panose="02040503050406030204" pitchFamily="18" charset="0"/>
                          </a:rPr>
                        </m:ctrlPr>
                      </m:sSubPr>
                      <m:e>
                        <m:r>
                          <a:rPr lang="en-HK" i="1">
                            <a:latin typeface="Cambria Math" panose="02040503050406030204" pitchFamily="18" charset="0"/>
                            <a:ea typeface="DengXian" panose="02010600030101010101" pitchFamily="2" charset="-122"/>
                            <a:cs typeface="Times New Roman" panose="02020603050405020304" pitchFamily="18" charset="0"/>
                          </a:rPr>
                          <m:t>20</m:t>
                        </m:r>
                      </m:e>
                      <m:sub>
                        <m:r>
                          <a:rPr lang="en-HK" i="1">
                            <a:latin typeface="Cambria Math" panose="02040503050406030204" pitchFamily="18" charset="0"/>
                            <a:ea typeface="DengXian" panose="02010600030101010101" pitchFamily="2" charset="-122"/>
                            <a:cs typeface="Times New Roman" panose="02020603050405020304" pitchFamily="18" charset="0"/>
                          </a:rPr>
                          <m:t>𝑆𝑀𝐴</m:t>
                        </m:r>
                      </m:sub>
                    </m:sSub>
                  </m:oMath>
                </a14:m>
                <a:endParaRPr lang="en-HK" dirty="0"/>
              </a:p>
            </p:txBody>
          </p:sp>
        </mc:Choice>
        <mc:Fallback xmlns="">
          <p:sp>
            <p:nvSpPr>
              <p:cNvPr id="2" name="Rectangle 1">
                <a:extLst>
                  <a:ext uri="{FF2B5EF4-FFF2-40B4-BE49-F238E27FC236}">
                    <a16:creationId xmlns:a16="http://schemas.microsoft.com/office/drawing/2014/main" id="{7D2DAA52-4C84-4875-9045-87E4602633F2}"/>
                  </a:ext>
                </a:extLst>
              </p:cNvPr>
              <p:cNvSpPr>
                <a:spLocks noRot="1" noChangeAspect="1" noMove="1" noResize="1" noEditPoints="1" noAdjustHandles="1" noChangeArrowheads="1" noChangeShapeType="1" noTextEdit="1"/>
              </p:cNvSpPr>
              <p:nvPr/>
            </p:nvSpPr>
            <p:spPr>
              <a:xfrm>
                <a:off x="3379811" y="698407"/>
                <a:ext cx="2486002" cy="369332"/>
              </a:xfrm>
              <a:prstGeom prst="rect">
                <a:avLst/>
              </a:prstGeom>
              <a:blipFill>
                <a:blip r:embed="rId2"/>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A94BE39-2EA2-48F4-89A1-364C497CD237}"/>
                  </a:ext>
                </a:extLst>
              </p:cNvPr>
              <p:cNvSpPr/>
              <p:nvPr/>
            </p:nvSpPr>
            <p:spPr>
              <a:xfrm>
                <a:off x="5749901" y="559907"/>
                <a:ext cx="3196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𝑈𝑝𝑝𝑒𝑟</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𝐵𝑎𝑛𝑑</m:t>
                      </m:r>
                      <m:r>
                        <a:rPr lang="en-HK" i="0">
                          <a:latin typeface="Cambria Math" panose="02040503050406030204" pitchFamily="18" charset="0"/>
                        </a:rPr>
                        <m:t>=</m:t>
                      </m:r>
                      <m:r>
                        <a:rPr lang="en-HK" i="1">
                          <a:latin typeface="Cambria Math" panose="02040503050406030204" pitchFamily="18" charset="0"/>
                        </a:rPr>
                        <m:t>𝑀𝐵</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2×20</m:t>
                          </m:r>
                        </m:e>
                        <m:sub>
                          <m:r>
                            <a:rPr lang="en-HK" i="1">
                              <a:latin typeface="Cambria Math" panose="02040503050406030204" pitchFamily="18" charset="0"/>
                            </a:rPr>
                            <m:t>𝜎</m:t>
                          </m:r>
                        </m:sub>
                      </m:sSub>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𝐿𝑜𝑤𝑒𝑟</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𝐵𝑎𝑛𝑑</m:t>
                      </m:r>
                      <m:r>
                        <a:rPr lang="en-HK" i="0">
                          <a:latin typeface="Cambria Math" panose="02040503050406030204" pitchFamily="18" charset="0"/>
                        </a:rPr>
                        <m:t>=</m:t>
                      </m:r>
                      <m:r>
                        <a:rPr lang="en-HK" i="1">
                          <a:latin typeface="Cambria Math" panose="02040503050406030204" pitchFamily="18" charset="0"/>
                        </a:rPr>
                        <m:t>𝑀𝐵</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2×20</m:t>
                          </m:r>
                        </m:e>
                        <m:sub>
                          <m:r>
                            <a:rPr lang="en-HK" i="1">
                              <a:latin typeface="Cambria Math" panose="02040503050406030204" pitchFamily="18" charset="0"/>
                            </a:rPr>
                            <m:t>𝜎</m:t>
                          </m:r>
                        </m:sub>
                      </m:sSub>
                    </m:oMath>
                  </m:oMathPara>
                </a14:m>
                <a:endParaRPr lang="en-HK" dirty="0"/>
              </a:p>
            </p:txBody>
          </p:sp>
        </mc:Choice>
        <mc:Fallback xmlns="">
          <p:sp>
            <p:nvSpPr>
              <p:cNvPr id="4" name="Rectangle 3">
                <a:extLst>
                  <a:ext uri="{FF2B5EF4-FFF2-40B4-BE49-F238E27FC236}">
                    <a16:creationId xmlns:a16="http://schemas.microsoft.com/office/drawing/2014/main" id="{AA94BE39-2EA2-48F4-89A1-364C497CD237}"/>
                  </a:ext>
                </a:extLst>
              </p:cNvPr>
              <p:cNvSpPr>
                <a:spLocks noRot="1" noChangeAspect="1" noMove="1" noResize="1" noEditPoints="1" noAdjustHandles="1" noChangeArrowheads="1" noChangeShapeType="1" noTextEdit="1"/>
              </p:cNvSpPr>
              <p:nvPr/>
            </p:nvSpPr>
            <p:spPr>
              <a:xfrm>
                <a:off x="5749901" y="559907"/>
                <a:ext cx="3196516" cy="646331"/>
              </a:xfrm>
              <a:prstGeom prst="rect">
                <a:avLst/>
              </a:prstGeom>
              <a:blipFill>
                <a:blip r:embed="rId3"/>
                <a:stretch>
                  <a:fillRect/>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8095FE8A-0F99-44B7-B093-8F5263014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59" y="1231807"/>
            <a:ext cx="11528506" cy="5539507"/>
          </a:xfrm>
          <a:prstGeom prst="rect">
            <a:avLst/>
          </a:prstGeom>
        </p:spPr>
      </p:pic>
    </p:spTree>
    <p:extLst>
      <p:ext uri="{BB962C8B-B14F-4D97-AF65-F5344CB8AC3E}">
        <p14:creationId xmlns:p14="http://schemas.microsoft.com/office/powerpoint/2010/main" val="375349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pic>
        <p:nvPicPr>
          <p:cNvPr id="6" name="Picture 5">
            <a:extLst>
              <a:ext uri="{FF2B5EF4-FFF2-40B4-BE49-F238E27FC236}">
                <a16:creationId xmlns:a16="http://schemas.microsoft.com/office/drawing/2014/main" id="{20108FF8-1C76-4589-9EBB-B34A67F4B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1" y="1295400"/>
            <a:ext cx="5726545" cy="5334000"/>
          </a:xfrm>
          <a:prstGeom prst="rect">
            <a:avLst/>
          </a:prstGeom>
        </p:spPr>
      </p:pic>
      <p:pic>
        <p:nvPicPr>
          <p:cNvPr id="9" name="Picture 8">
            <a:extLst>
              <a:ext uri="{FF2B5EF4-FFF2-40B4-BE49-F238E27FC236}">
                <a16:creationId xmlns:a16="http://schemas.microsoft.com/office/drawing/2014/main" id="{D7F32A16-DA51-4E1F-8420-343F5B358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111" y="1295400"/>
            <a:ext cx="5541818" cy="5334000"/>
          </a:xfrm>
          <a:prstGeom prst="rect">
            <a:avLst/>
          </a:prstGeom>
        </p:spPr>
      </p:pic>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2366383" y="762000"/>
            <a:ext cx="1600200" cy="457200"/>
          </a:xfrm>
        </p:spPr>
        <p:txBody>
          <a:bodyPr>
            <a:normAutofit fontScale="92500" lnSpcReduction="20000"/>
          </a:bodyPr>
          <a:lstStyle/>
          <a:p>
            <a:pPr marL="0" indent="0">
              <a:lnSpc>
                <a:spcPct val="110000"/>
              </a:lnSpc>
              <a:buNone/>
            </a:pPr>
            <a:r>
              <a:rPr lang="en-US" u="sng" dirty="0"/>
              <a:t>W Bottom</a:t>
            </a:r>
            <a:endParaRPr lang="en-HK" u="sng" dirty="0"/>
          </a:p>
        </p:txBody>
      </p:sp>
      <p:sp>
        <p:nvSpPr>
          <p:cNvPr id="11" name="Content Placeholder 2">
            <a:extLst>
              <a:ext uri="{FF2B5EF4-FFF2-40B4-BE49-F238E27FC236}">
                <a16:creationId xmlns:a16="http://schemas.microsoft.com/office/drawing/2014/main" id="{BE960DB3-D42C-40D8-B831-DEF47680FA77}"/>
              </a:ext>
            </a:extLst>
          </p:cNvPr>
          <p:cNvSpPr txBox="1">
            <a:spLocks/>
          </p:cNvSpPr>
          <p:nvPr/>
        </p:nvSpPr>
        <p:spPr>
          <a:xfrm>
            <a:off x="8572145" y="762000"/>
            <a:ext cx="1047749"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M Top</a:t>
            </a:r>
            <a:endParaRPr lang="en-HK" u="sng" dirty="0"/>
          </a:p>
        </p:txBody>
      </p:sp>
    </p:spTree>
    <p:extLst>
      <p:ext uri="{BB962C8B-B14F-4D97-AF65-F5344CB8AC3E}">
        <p14:creationId xmlns:p14="http://schemas.microsoft.com/office/powerpoint/2010/main" val="9774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4957182" y="762000"/>
            <a:ext cx="2280230" cy="457200"/>
          </a:xfrm>
        </p:spPr>
        <p:txBody>
          <a:bodyPr>
            <a:normAutofit fontScale="92500" lnSpcReduction="20000"/>
          </a:bodyPr>
          <a:lstStyle/>
          <a:p>
            <a:pPr marL="0" indent="0">
              <a:lnSpc>
                <a:spcPct val="110000"/>
              </a:lnSpc>
              <a:buNone/>
            </a:pPr>
            <a:r>
              <a:rPr lang="en-US" u="sng" dirty="0"/>
              <a:t>Walk the Bands</a:t>
            </a:r>
            <a:endParaRPr lang="en-HK" u="sng" dirty="0"/>
          </a:p>
        </p:txBody>
      </p:sp>
      <p:pic>
        <p:nvPicPr>
          <p:cNvPr id="3" name="Picture 2">
            <a:extLst>
              <a:ext uri="{FF2B5EF4-FFF2-40B4-BE49-F238E27FC236}">
                <a16:creationId xmlns:a16="http://schemas.microsoft.com/office/drawing/2014/main" id="{CCEC0611-12B1-4154-8490-26B208A1B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8" y="1295400"/>
            <a:ext cx="5813826" cy="5334000"/>
          </a:xfrm>
          <a:prstGeom prst="rect">
            <a:avLst/>
          </a:prstGeom>
        </p:spPr>
      </p:pic>
      <p:pic>
        <p:nvPicPr>
          <p:cNvPr id="7" name="Picture 6">
            <a:extLst>
              <a:ext uri="{FF2B5EF4-FFF2-40B4-BE49-F238E27FC236}">
                <a16:creationId xmlns:a16="http://schemas.microsoft.com/office/drawing/2014/main" id="{B00DCA2B-FBBF-46E7-8A18-DBD955D0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628" y="1295400"/>
            <a:ext cx="5813825" cy="5334000"/>
          </a:xfrm>
          <a:prstGeom prst="rect">
            <a:avLst/>
          </a:prstGeom>
        </p:spPr>
      </p:pic>
    </p:spTree>
    <p:extLst>
      <p:ext uri="{BB962C8B-B14F-4D97-AF65-F5344CB8AC3E}">
        <p14:creationId xmlns:p14="http://schemas.microsoft.com/office/powerpoint/2010/main" val="265692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3122771" cy="762000"/>
          </a:xfrm>
        </p:spPr>
        <p:txBody>
          <a:bodyPr/>
          <a:lstStyle/>
          <a:p>
            <a:r>
              <a:rPr lang="en-HK" b="1" dirty="0">
                <a:solidFill>
                  <a:schemeClr val="tx1"/>
                </a:solidFill>
              </a:rPr>
              <a:t>Methodology</a:t>
            </a:r>
            <a:endParaRPr lang="en-US" b="1" dirty="0">
              <a:solidFill>
                <a:schemeClr val="tx1"/>
              </a:solidFill>
            </a:endParaRPr>
          </a:p>
        </p:txBody>
      </p:sp>
      <p:sp>
        <p:nvSpPr>
          <p:cNvPr id="3" name="Content Placeholder 2"/>
          <p:cNvSpPr>
            <a:spLocks noGrp="1"/>
          </p:cNvSpPr>
          <p:nvPr>
            <p:ph sz="half" idx="1"/>
          </p:nvPr>
        </p:nvSpPr>
        <p:spPr>
          <a:xfrm>
            <a:off x="760412" y="1371600"/>
            <a:ext cx="5029200" cy="1981200"/>
          </a:xfrm>
        </p:spPr>
        <p:txBody>
          <a:bodyPr/>
          <a:lstStyle/>
          <a:p>
            <a:r>
              <a:rPr lang="en-US" dirty="0"/>
              <a:t>Mainly encompasses 3 parts</a:t>
            </a:r>
            <a:br>
              <a:rPr lang="en-US" dirty="0"/>
            </a:br>
            <a:endParaRPr lang="en-US" dirty="0"/>
          </a:p>
          <a:p>
            <a:r>
              <a:rPr lang="en-US" dirty="0"/>
              <a:t>Machine learning and Deep learning involved</a:t>
            </a:r>
          </a:p>
        </p:txBody>
      </p:sp>
      <p:graphicFrame>
        <p:nvGraphicFramePr>
          <p:cNvPr id="5" name="Content Placeholder 4" descr="Basic venn diagram showing overlapping relationships between 4 tasks"/>
          <p:cNvGraphicFramePr>
            <a:graphicFrameLocks noGrp="1"/>
          </p:cNvGraphicFramePr>
          <p:nvPr>
            <p:ph sz="half" idx="2"/>
            <p:extLst>
              <p:ext uri="{D42A27DB-BD31-4B8C-83A1-F6EECF244321}">
                <p14:modId xmlns:p14="http://schemas.microsoft.com/office/powerpoint/2010/main" val="846868462"/>
              </p:ext>
            </p:extLst>
          </p:nvPr>
        </p:nvGraphicFramePr>
        <p:xfrm>
          <a:off x="6382944" y="381000"/>
          <a:ext cx="5029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9E5BDE4F-0A9D-40C2-9366-E240346C4E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285" y="3657600"/>
            <a:ext cx="5467928" cy="2438400"/>
          </a:xfrm>
          <a:prstGeom prst="rect">
            <a:avLst/>
          </a:prstGeom>
        </p:spPr>
      </p:pic>
    </p:spTree>
    <p:extLst>
      <p:ext uri="{BB962C8B-B14F-4D97-AF65-F5344CB8AC3E}">
        <p14:creationId xmlns:p14="http://schemas.microsoft.com/office/powerpoint/2010/main" val="30986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934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Volatility – Bollinger Bands (Cont’d) </a:t>
            </a:r>
          </a:p>
        </p:txBody>
      </p:sp>
      <p:sp>
        <p:nvSpPr>
          <p:cNvPr id="10" name="Content Placeholder 2">
            <a:extLst>
              <a:ext uri="{FF2B5EF4-FFF2-40B4-BE49-F238E27FC236}">
                <a16:creationId xmlns:a16="http://schemas.microsoft.com/office/drawing/2014/main" id="{B3DA4447-E61D-430A-9011-895C9A600CEB}"/>
              </a:ext>
            </a:extLst>
          </p:cNvPr>
          <p:cNvSpPr>
            <a:spLocks noGrp="1"/>
          </p:cNvSpPr>
          <p:nvPr>
            <p:ph sz="half" idx="1"/>
          </p:nvPr>
        </p:nvSpPr>
        <p:spPr>
          <a:xfrm>
            <a:off x="5484812" y="797304"/>
            <a:ext cx="1365830" cy="457200"/>
          </a:xfrm>
        </p:spPr>
        <p:txBody>
          <a:bodyPr>
            <a:normAutofit fontScale="92500" lnSpcReduction="20000"/>
          </a:bodyPr>
          <a:lstStyle/>
          <a:p>
            <a:pPr marL="0" indent="0">
              <a:lnSpc>
                <a:spcPct val="110000"/>
              </a:lnSpc>
              <a:buNone/>
            </a:pPr>
            <a:r>
              <a:rPr lang="en-US" u="sng" dirty="0"/>
              <a:t>Squeeze</a:t>
            </a:r>
            <a:endParaRPr lang="en-HK" u="sng" dirty="0"/>
          </a:p>
        </p:txBody>
      </p:sp>
      <p:pic>
        <p:nvPicPr>
          <p:cNvPr id="4" name="Picture 3">
            <a:extLst>
              <a:ext uri="{FF2B5EF4-FFF2-40B4-BE49-F238E27FC236}">
                <a16:creationId xmlns:a16="http://schemas.microsoft.com/office/drawing/2014/main" id="{75DCC59B-E01D-4CF2-A344-A771B17E3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18" y="1295400"/>
            <a:ext cx="5813826" cy="5334000"/>
          </a:xfrm>
          <a:prstGeom prst="rect">
            <a:avLst/>
          </a:prstGeom>
        </p:spPr>
      </p:pic>
      <p:pic>
        <p:nvPicPr>
          <p:cNvPr id="8" name="Picture 7">
            <a:extLst>
              <a:ext uri="{FF2B5EF4-FFF2-40B4-BE49-F238E27FC236}">
                <a16:creationId xmlns:a16="http://schemas.microsoft.com/office/drawing/2014/main" id="{D9A4A7F3-51DD-453E-9510-CA963F343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83" y="1292604"/>
            <a:ext cx="5805970" cy="5334000"/>
          </a:xfrm>
          <a:prstGeom prst="rect">
            <a:avLst/>
          </a:prstGeom>
        </p:spPr>
      </p:pic>
    </p:spTree>
    <p:extLst>
      <p:ext uri="{BB962C8B-B14F-4D97-AF65-F5344CB8AC3E}">
        <p14:creationId xmlns:p14="http://schemas.microsoft.com/office/powerpoint/2010/main" val="129335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65532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Volume – On-Balance Volume OBV</a:t>
            </a:r>
          </a:p>
        </p:txBody>
      </p:sp>
      <p:sp>
        <p:nvSpPr>
          <p:cNvPr id="6" name="Rectangle 5">
            <a:extLst>
              <a:ext uri="{FF2B5EF4-FFF2-40B4-BE49-F238E27FC236}">
                <a16:creationId xmlns:a16="http://schemas.microsoft.com/office/drawing/2014/main" id="{11E625E6-E9B2-4E27-8EAA-A400B7A992F8}"/>
              </a:ext>
            </a:extLst>
          </p:cNvPr>
          <p:cNvSpPr/>
          <p:nvPr/>
        </p:nvSpPr>
        <p:spPr>
          <a:xfrm>
            <a:off x="303212" y="1371600"/>
            <a:ext cx="6092825" cy="2862322"/>
          </a:xfrm>
          <a:prstGeom prst="rect">
            <a:avLst/>
          </a:prstGeom>
        </p:spPr>
        <p:txBody>
          <a:bodyPr>
            <a:spAutoFit/>
          </a:bodyPr>
          <a:lstStyle/>
          <a:p>
            <a:pPr algn="just"/>
            <a:r>
              <a:rPr lang="en-US" dirty="0">
                <a:solidFill>
                  <a:srgbClr val="FF0000"/>
                </a:solidFill>
              </a:rPr>
              <a:t>If the closing price is above the prior close price then: </a:t>
            </a:r>
          </a:p>
          <a:p>
            <a:pPr algn="just"/>
            <a:r>
              <a:rPr lang="en-US" dirty="0"/>
              <a:t>Current OBV = Previous OBV + Current Volume</a:t>
            </a:r>
          </a:p>
          <a:p>
            <a:pPr algn="just"/>
            <a:endParaRPr lang="en-US" dirty="0"/>
          </a:p>
          <a:p>
            <a:pPr algn="just"/>
            <a:endParaRPr lang="en-US" dirty="0"/>
          </a:p>
          <a:p>
            <a:pPr algn="just"/>
            <a:r>
              <a:rPr lang="en-US" dirty="0">
                <a:solidFill>
                  <a:srgbClr val="FF0000"/>
                </a:solidFill>
              </a:rPr>
              <a:t>If the closing price is below the prior close price then: </a:t>
            </a:r>
          </a:p>
          <a:p>
            <a:pPr algn="just"/>
            <a:r>
              <a:rPr lang="en-US" dirty="0"/>
              <a:t>Current OBV = Previous OBV  -  Current Volume</a:t>
            </a:r>
          </a:p>
          <a:p>
            <a:pPr algn="just"/>
            <a:endParaRPr lang="en-US" dirty="0"/>
          </a:p>
          <a:p>
            <a:pPr algn="just"/>
            <a:endParaRPr lang="en-US" dirty="0"/>
          </a:p>
          <a:p>
            <a:pPr algn="just"/>
            <a:r>
              <a:rPr lang="en-US" dirty="0">
                <a:solidFill>
                  <a:srgbClr val="FF0000"/>
                </a:solidFill>
              </a:rPr>
              <a:t>If the closing prices equals the prior close price then:</a:t>
            </a:r>
          </a:p>
          <a:p>
            <a:pPr algn="just"/>
            <a:r>
              <a:rPr lang="en-US" dirty="0"/>
              <a:t>Current OBV = Previous OBV (no change)</a:t>
            </a:r>
            <a:endParaRPr lang="en-HK" dirty="0"/>
          </a:p>
        </p:txBody>
      </p:sp>
      <p:pic>
        <p:nvPicPr>
          <p:cNvPr id="9" name="Picture 8">
            <a:extLst>
              <a:ext uri="{FF2B5EF4-FFF2-40B4-BE49-F238E27FC236}">
                <a16:creationId xmlns:a16="http://schemas.microsoft.com/office/drawing/2014/main" id="{00D6A770-6B8B-4DC2-A166-990104AE9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616" y="130728"/>
            <a:ext cx="4886719" cy="6596543"/>
          </a:xfrm>
          <a:prstGeom prst="rect">
            <a:avLst/>
          </a:prstGeom>
        </p:spPr>
      </p:pic>
    </p:spTree>
    <p:extLst>
      <p:ext uri="{BB962C8B-B14F-4D97-AF65-F5344CB8AC3E}">
        <p14:creationId xmlns:p14="http://schemas.microsoft.com/office/powerpoint/2010/main" val="103503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391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Volume – On-Balance Volume (Cont’d)</a:t>
            </a:r>
          </a:p>
        </p:txBody>
      </p:sp>
      <p:pic>
        <p:nvPicPr>
          <p:cNvPr id="7" name="Picture 6">
            <a:extLst>
              <a:ext uri="{FF2B5EF4-FFF2-40B4-BE49-F238E27FC236}">
                <a16:creationId xmlns:a16="http://schemas.microsoft.com/office/drawing/2014/main" id="{B9BF3C90-1F73-416F-86B5-1DA6A0B447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6" y="782972"/>
            <a:ext cx="11810206" cy="5922628"/>
          </a:xfrm>
          <a:prstGeom prst="rect">
            <a:avLst/>
          </a:prstGeom>
        </p:spPr>
      </p:pic>
      <p:sp>
        <p:nvSpPr>
          <p:cNvPr id="10" name="Rectangle 9">
            <a:extLst>
              <a:ext uri="{FF2B5EF4-FFF2-40B4-BE49-F238E27FC236}">
                <a16:creationId xmlns:a16="http://schemas.microsoft.com/office/drawing/2014/main" id="{3B822EB6-6701-4C31-AF1F-C9AD0971552B}"/>
              </a:ext>
            </a:extLst>
          </p:cNvPr>
          <p:cNvSpPr/>
          <p:nvPr/>
        </p:nvSpPr>
        <p:spPr>
          <a:xfrm>
            <a:off x="5408612" y="3451898"/>
            <a:ext cx="2122605" cy="584775"/>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Trend Confirmation</a:t>
            </a:r>
          </a:p>
        </p:txBody>
      </p:sp>
    </p:spTree>
    <p:extLst>
      <p:ext uri="{BB962C8B-B14F-4D97-AF65-F5344CB8AC3E}">
        <p14:creationId xmlns:p14="http://schemas.microsoft.com/office/powerpoint/2010/main" val="27718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924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RSI</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9C6AD2D-5FEC-4DF0-85A5-C32D6112DCD8}"/>
                  </a:ext>
                </a:extLst>
              </p:cNvPr>
              <p:cNvSpPr/>
              <p:nvPr/>
            </p:nvSpPr>
            <p:spPr>
              <a:xfrm>
                <a:off x="294503" y="990600"/>
                <a:ext cx="6019800" cy="36343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𝑅𝑆𝐼</m:t>
                      </m:r>
                      <m:r>
                        <a:rPr lang="en-HK" i="0">
                          <a:latin typeface="Cambria Math" panose="02040503050406030204" pitchFamily="18" charset="0"/>
                        </a:rPr>
                        <m:t>=100−</m:t>
                      </m:r>
                      <m:f>
                        <m:fPr>
                          <m:ctrlPr>
                            <a:rPr lang="en-HK" i="1">
                              <a:latin typeface="Cambria Math" panose="02040503050406030204" pitchFamily="18" charset="0"/>
                            </a:rPr>
                          </m:ctrlPr>
                        </m:fPr>
                        <m:num>
                          <m:r>
                            <a:rPr lang="en-HK" i="0">
                              <a:latin typeface="Cambria Math" panose="02040503050406030204" pitchFamily="18" charset="0"/>
                            </a:rPr>
                            <m:t>100</m:t>
                          </m:r>
                        </m:num>
                        <m:den>
                          <m:r>
                            <a:rPr lang="en-HK" i="0">
                              <a:latin typeface="Cambria Math" panose="02040503050406030204" pitchFamily="18" charset="0"/>
                            </a:rPr>
                            <m:t>1+</m:t>
                          </m:r>
                          <m:r>
                            <a:rPr lang="en-HK" i="1">
                              <a:latin typeface="Cambria Math" panose="02040503050406030204" pitchFamily="18" charset="0"/>
                            </a:rPr>
                            <m:t>𝑅𝑆</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𝑅𝑆</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𝐴𝑣𝑒𝑟𝑎𝑔𝑒</m:t>
                          </m:r>
                          <m:r>
                            <a:rPr lang="en-HK" i="0">
                              <a:latin typeface="Cambria Math" panose="02040503050406030204" pitchFamily="18" charset="0"/>
                            </a:rPr>
                            <m:t> </m:t>
                          </m:r>
                          <m:r>
                            <a:rPr lang="en-HK" i="1">
                              <a:latin typeface="Cambria Math" panose="02040503050406030204" pitchFamily="18" charset="0"/>
                            </a:rPr>
                            <m:t>𝐺𝑎𝑖𝑛</m:t>
                          </m:r>
                        </m:num>
                        <m:den>
                          <m:r>
                            <a:rPr lang="en-HK" i="1">
                              <a:latin typeface="Cambria Math" panose="02040503050406030204" pitchFamily="18" charset="0"/>
                            </a:rPr>
                            <m:t>𝐴𝑣𝑒𝑟𝑎𝑔𝑒</m:t>
                          </m:r>
                          <m:r>
                            <a:rPr lang="en-HK" i="0">
                              <a:latin typeface="Cambria Math" panose="02040503050406030204" pitchFamily="18" charset="0"/>
                            </a:rPr>
                            <m:t> </m:t>
                          </m:r>
                          <m:r>
                            <a:rPr lang="en-HK" i="1">
                              <a:latin typeface="Cambria Math" panose="02040503050406030204" pitchFamily="18" charset="0"/>
                            </a:rPr>
                            <m:t>𝐿𝑜𝑠𝑠</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HK" i="1" smtClean="0">
                              <a:solidFill>
                                <a:srgbClr val="FF0000"/>
                              </a:solidFill>
                              <a:latin typeface="Cambria Math" panose="02040503050406030204" pitchFamily="18" charset="0"/>
                            </a:rPr>
                          </m:ctrlPr>
                        </m:sSupPr>
                        <m:e>
                          <m:r>
                            <a:rPr lang="en-HK" i="0">
                              <a:solidFill>
                                <a:srgbClr val="FF0000"/>
                              </a:solidFill>
                              <a:latin typeface="Cambria Math" panose="02040503050406030204" pitchFamily="18" charset="0"/>
                            </a:rPr>
                            <m:t>1</m:t>
                          </m:r>
                        </m:e>
                        <m:sup>
                          <m:r>
                            <a:rPr lang="en-HK" i="1">
                              <a:solidFill>
                                <a:srgbClr val="FF0000"/>
                              </a:solidFill>
                              <a:latin typeface="Cambria Math" panose="02040503050406030204" pitchFamily="18" charset="0"/>
                            </a:rPr>
                            <m:t>𝑠𝑡</m:t>
                          </m:r>
                        </m:sup>
                      </m:sSup>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𝐺𝑎𝑖</m:t>
                      </m:r>
                      <m:f>
                        <m:fPr>
                          <m:type m:val="lin"/>
                          <m:ctrlPr>
                            <a:rPr lang="en-HK" i="1">
                              <a:solidFill>
                                <a:srgbClr val="FF0000"/>
                              </a:solidFill>
                              <a:latin typeface="Cambria Math" panose="02040503050406030204" pitchFamily="18" charset="0"/>
                            </a:rPr>
                          </m:ctrlPr>
                        </m:fPr>
                        <m:num>
                          <m:r>
                            <a:rPr lang="en-HK" i="1">
                              <a:solidFill>
                                <a:srgbClr val="FF0000"/>
                              </a:solidFill>
                              <a:latin typeface="Cambria Math" panose="02040503050406030204" pitchFamily="18" charset="0"/>
                            </a:rPr>
                            <m:t>𝑛</m:t>
                          </m:r>
                        </m:num>
                        <m:den>
                          <m:r>
                            <a:rPr lang="en-HK" i="1">
                              <a:solidFill>
                                <a:srgbClr val="FF0000"/>
                              </a:solidFill>
                              <a:latin typeface="Cambria Math" panose="02040503050406030204" pitchFamily="18" charset="0"/>
                            </a:rPr>
                            <m:t>𝐿</m:t>
                          </m:r>
                        </m:den>
                      </m:f>
                      <m:r>
                        <a:rPr lang="en-HK" i="1">
                          <a:solidFill>
                            <a:srgbClr val="FF0000"/>
                          </a:solidFill>
                          <a:latin typeface="Cambria Math" panose="02040503050406030204" pitchFamily="18" charset="0"/>
                        </a:rPr>
                        <m:t>𝑜𝑠𝑠</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𝑆𝑢𝑚</m:t>
                          </m:r>
                          <m:r>
                            <a:rPr lang="en-HK" i="0">
                              <a:latin typeface="Cambria Math" panose="02040503050406030204" pitchFamily="18" charset="0"/>
                            </a:rPr>
                            <m:t> </m:t>
                          </m:r>
                          <m:r>
                            <a:rPr lang="en-HK" i="1">
                              <a:latin typeface="Cambria Math" panose="02040503050406030204" pitchFamily="18" charset="0"/>
                            </a:rPr>
                            <m:t>𝑜𝑓</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r>
                            <a:rPr lang="en-HK" i="0">
                              <a:latin typeface="Cambria Math" panose="02040503050406030204" pitchFamily="18" charset="0"/>
                            </a:rPr>
                            <m:t> </m:t>
                          </m:r>
                          <m:r>
                            <a:rPr lang="en-HK" i="1">
                              <a:latin typeface="Cambria Math" panose="02040503050406030204" pitchFamily="18" charset="0"/>
                            </a:rPr>
                            <m:t>𝑜𝑣𝑒𝑟</m:t>
                          </m:r>
                          <m:r>
                            <a:rPr lang="en-HK" i="0">
                              <a:latin typeface="Cambria Math" panose="02040503050406030204" pitchFamily="18" charset="0"/>
                            </a:rPr>
                            <m:t> 14 </m:t>
                          </m:r>
                          <m:r>
                            <a:rPr lang="en-HK" i="1">
                              <a:latin typeface="Cambria Math" panose="02040503050406030204" pitchFamily="18" charset="0"/>
                            </a:rPr>
                            <m:t>𝑑𝑎𝑦𝑠</m:t>
                          </m:r>
                        </m:num>
                        <m:den>
                          <m:r>
                            <a:rPr lang="en-HK" i="0">
                              <a:latin typeface="Cambria Math" panose="02040503050406030204" pitchFamily="18" charset="0"/>
                            </a:rPr>
                            <m:t>14</m:t>
                          </m:r>
                        </m:den>
                      </m:f>
                    </m:oMath>
                  </m:oMathPara>
                </a14:m>
                <a:endParaRPr lang="en-US" i="1" dirty="0">
                  <a:latin typeface="Cambria Math" panose="02040503050406030204" pitchFamily="18" charset="0"/>
                </a:endParaRPr>
              </a:p>
              <a:p>
                <a:r>
                  <a:rPr lang="en-HK" dirty="0"/>
                  <a:t>		</a:t>
                </a:r>
                <a14:m>
                  <m:oMath xmlns:m="http://schemas.openxmlformats.org/officeDocument/2006/math">
                    <m:d>
                      <m:dPr>
                        <m:ctrlPr>
                          <a:rPr lang="en-HK" i="1">
                            <a:latin typeface="Cambria Math" panose="02040503050406030204" pitchFamily="18" charset="0"/>
                          </a:rPr>
                        </m:ctrlPr>
                      </m:dPr>
                      <m:e>
                        <m:r>
                          <a:rPr lang="en-HK" i="1">
                            <a:latin typeface="Cambria Math" panose="02040503050406030204" pitchFamily="18" charset="0"/>
                          </a:rPr>
                          <m:t>𝐿𝑜𝑠𝑠𝑒𝑠</m:t>
                        </m:r>
                        <m:r>
                          <a:rPr lang="en-HK" i="0">
                            <a:latin typeface="Cambria Math" panose="02040503050406030204" pitchFamily="18" charset="0"/>
                          </a:rPr>
                          <m:t> </m:t>
                        </m:r>
                        <m:r>
                          <a:rPr lang="en-HK" i="1">
                            <a:latin typeface="Cambria Math" panose="02040503050406030204" pitchFamily="18" charset="0"/>
                          </a:rPr>
                          <m:t>𝑒𝑥𝑝𝑟𝑒𝑠𝑠𝑒𝑑</m:t>
                        </m:r>
                        <m:r>
                          <a:rPr lang="en-HK" i="0">
                            <a:latin typeface="Cambria Math" panose="02040503050406030204" pitchFamily="18" charset="0"/>
                          </a:rPr>
                          <m:t> </m:t>
                        </m:r>
                        <m:r>
                          <a:rPr lang="en-HK" i="1">
                            <a:latin typeface="Cambria Math" panose="02040503050406030204" pitchFamily="18" charset="0"/>
                          </a:rPr>
                          <m:t>𝑎𝑠</m:t>
                        </m:r>
                        <m:r>
                          <a:rPr lang="en-HK" i="0">
                            <a:latin typeface="Cambria Math" panose="02040503050406030204" pitchFamily="18" charset="0"/>
                          </a:rPr>
                          <m:t> </m:t>
                        </m:r>
                        <m:r>
                          <a:rPr lang="en-HK" i="1">
                            <a:latin typeface="Cambria Math" panose="02040503050406030204" pitchFamily="18" charset="0"/>
                          </a:rPr>
                          <m:t>𝑝𝑜𝑠𝑖𝑡𝑖𝑣𝑒</m:t>
                        </m:r>
                        <m:r>
                          <a:rPr lang="en-HK" i="0">
                            <a:latin typeface="Cambria Math" panose="02040503050406030204" pitchFamily="18" charset="0"/>
                          </a:rPr>
                          <m:t> </m:t>
                        </m:r>
                        <m:r>
                          <a:rPr lang="en-HK" i="1">
                            <a:latin typeface="Cambria Math" panose="02040503050406030204" pitchFamily="18" charset="0"/>
                          </a:rPr>
                          <m:t>𝑛𝑢𝑚𝑏𝑒𝑟</m:t>
                        </m:r>
                      </m:e>
                    </m:d>
                  </m:oMath>
                </a14:m>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𝑆𝑢𝑏𝑠𝑒𝑞𝑢𝑒𝑛𝑡</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𝐴𝑣𝑔</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𝐺𝑎𝑖𝑛</m:t>
                      </m:r>
                      <m:f>
                        <m:fPr>
                          <m:type m:val="lin"/>
                          <m:ctrlPr>
                            <a:rPr lang="en-HK" i="1">
                              <a:solidFill>
                                <a:srgbClr val="FF0000"/>
                              </a:solidFill>
                              <a:latin typeface="Cambria Math" panose="02040503050406030204" pitchFamily="18" charset="0"/>
                            </a:rPr>
                          </m:ctrlPr>
                        </m:fPr>
                        <m:num>
                          <m:r>
                            <a:rPr lang="en-HK" i="1">
                              <a:solidFill>
                                <a:srgbClr val="FF0000"/>
                              </a:solidFill>
                              <a:latin typeface="Cambria Math" panose="02040503050406030204" pitchFamily="18" charset="0"/>
                            </a:rPr>
                            <m:t>𝑠</m:t>
                          </m:r>
                        </m:num>
                        <m:den>
                          <m:r>
                            <a:rPr lang="en-HK" i="1">
                              <a:solidFill>
                                <a:srgbClr val="FF0000"/>
                              </a:solidFill>
                              <a:latin typeface="Cambria Math" panose="02040503050406030204" pitchFamily="18" charset="0"/>
                            </a:rPr>
                            <m:t>𝐿</m:t>
                          </m:r>
                        </m:den>
                      </m:f>
                      <m:r>
                        <a:rPr lang="en-HK" i="1">
                          <a:solidFill>
                            <a:srgbClr val="FF0000"/>
                          </a:solidFill>
                          <a:latin typeface="Cambria Math" panose="02040503050406030204" pitchFamily="18" charset="0"/>
                        </a:rPr>
                        <m:t>𝑜𝑠𝑠𝑒𝑠</m:t>
                      </m:r>
                      <m:r>
                        <a:rPr lang="en-HK" i="0">
                          <a:latin typeface="Cambria Math" panose="02040503050406030204" pitchFamily="18" charset="0"/>
                        </a:rPr>
                        <m:t>=</m:t>
                      </m:r>
                      <m:f>
                        <m:fPr>
                          <m:ctrlPr>
                            <a:rPr lang="en-HK" i="1">
                              <a:latin typeface="Cambria Math" panose="02040503050406030204" pitchFamily="18" charset="0"/>
                            </a:rPr>
                          </m:ctrlPr>
                        </m:fPr>
                        <m:num>
                          <m:d>
                            <m:dPr>
                              <m:ctrlPr>
                                <a:rPr lang="en-HK" i="1">
                                  <a:latin typeface="Cambria Math" panose="02040503050406030204" pitchFamily="18" charset="0"/>
                                </a:rPr>
                              </m:ctrlPr>
                            </m:dPr>
                            <m:e>
                              <m:r>
                                <a:rPr lang="en-HK" i="1">
                                  <a:latin typeface="Cambria Math" panose="02040503050406030204" pitchFamily="18" charset="0"/>
                                </a:rPr>
                                <m:t>𝑝𝑟𝑒𝑣𝑖𝑜𝑢𝑠</m:t>
                              </m:r>
                              <m:r>
                                <a:rPr lang="en-HK" i="0">
                                  <a:latin typeface="Cambria Math" panose="02040503050406030204" pitchFamily="18" charset="0"/>
                                </a:rPr>
                                <m:t> </m:t>
                              </m:r>
                              <m:r>
                                <a:rPr lang="en-HK" i="1">
                                  <a:latin typeface="Cambria Math" panose="02040503050406030204" pitchFamily="18" charset="0"/>
                                </a:rPr>
                                <m:t>𝑎𝑣𝑔</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e>
                          </m:d>
                          <m:r>
                            <a:rPr lang="en-HK" i="0">
                              <a:latin typeface="Cambria Math" panose="02040503050406030204" pitchFamily="18" charset="0"/>
                            </a:rPr>
                            <m:t>×13+</m:t>
                          </m:r>
                          <m:r>
                            <a:rPr lang="en-HK" i="1">
                              <a:latin typeface="Cambria Math" panose="02040503050406030204" pitchFamily="18" charset="0"/>
                            </a:rPr>
                            <m:t>𝑐𝑢𝑟𝑟𝑒𝑛𝑡</m:t>
                          </m:r>
                          <m:r>
                            <a:rPr lang="en-HK" i="0">
                              <a:latin typeface="Cambria Math" panose="02040503050406030204" pitchFamily="18" charset="0"/>
                            </a:rPr>
                            <m:t> </m:t>
                          </m:r>
                          <m:f>
                            <m:fPr>
                              <m:type m:val="lin"/>
                              <m:ctrlPr>
                                <a:rPr lang="en-HK" i="1">
                                  <a:latin typeface="Cambria Math" panose="02040503050406030204" pitchFamily="18" charset="0"/>
                                </a:rPr>
                              </m:ctrlPr>
                            </m:fPr>
                            <m:num>
                              <m:r>
                                <a:rPr lang="en-HK" i="1">
                                  <a:latin typeface="Cambria Math" panose="02040503050406030204" pitchFamily="18" charset="0"/>
                                </a:rPr>
                                <m:t>𝐺</m:t>
                              </m:r>
                            </m:num>
                            <m:den>
                              <m:r>
                                <a:rPr lang="en-HK" i="1">
                                  <a:latin typeface="Cambria Math" panose="02040503050406030204" pitchFamily="18" charset="0"/>
                                </a:rPr>
                                <m:t>𝐿</m:t>
                              </m:r>
                            </m:den>
                          </m:f>
                        </m:num>
                        <m:den>
                          <m:r>
                            <a:rPr lang="en-HK" i="0">
                              <a:latin typeface="Cambria Math" panose="02040503050406030204" pitchFamily="18" charset="0"/>
                            </a:rPr>
                            <m:t>14</m:t>
                          </m:r>
                        </m:den>
                      </m:f>
                    </m:oMath>
                  </m:oMathPara>
                </a14:m>
                <a:endParaRPr lang="en-HK" dirty="0"/>
              </a:p>
            </p:txBody>
          </p:sp>
        </mc:Choice>
        <mc:Fallback xmlns="">
          <p:sp>
            <p:nvSpPr>
              <p:cNvPr id="3" name="Rectangle 2">
                <a:extLst>
                  <a:ext uri="{FF2B5EF4-FFF2-40B4-BE49-F238E27FC236}">
                    <a16:creationId xmlns:a16="http://schemas.microsoft.com/office/drawing/2014/main" id="{89C6AD2D-5FEC-4DF0-85A5-C32D6112DCD8}"/>
                  </a:ext>
                </a:extLst>
              </p:cNvPr>
              <p:cNvSpPr>
                <a:spLocks noRot="1" noChangeAspect="1" noMove="1" noResize="1" noEditPoints="1" noAdjustHandles="1" noChangeArrowheads="1" noChangeShapeType="1" noTextEdit="1"/>
              </p:cNvSpPr>
              <p:nvPr/>
            </p:nvSpPr>
            <p:spPr>
              <a:xfrm>
                <a:off x="294503" y="990600"/>
                <a:ext cx="6019800" cy="3634393"/>
              </a:xfrm>
              <a:prstGeom prst="rect">
                <a:avLst/>
              </a:prstGeom>
              <a:blipFill>
                <a:blip r:embed="rId3"/>
                <a:stretch>
                  <a:fillRect l="-304" b="-2685"/>
                </a:stretch>
              </a:blipFill>
            </p:spPr>
            <p:txBody>
              <a:bodyPr/>
              <a:lstStyle/>
              <a:p>
                <a:r>
                  <a:rPr lang="en-HK">
                    <a:noFill/>
                  </a:rPr>
                  <a:t> </a:t>
                </a:r>
              </a:p>
            </p:txBody>
          </p:sp>
        </mc:Fallback>
      </mc:AlternateContent>
      <p:graphicFrame>
        <p:nvGraphicFramePr>
          <p:cNvPr id="4" name="Object 3">
            <a:extLst>
              <a:ext uri="{FF2B5EF4-FFF2-40B4-BE49-F238E27FC236}">
                <a16:creationId xmlns:a16="http://schemas.microsoft.com/office/drawing/2014/main" id="{585CFDE9-59B5-43D2-A6AB-54AB9E1B6133}"/>
              </a:ext>
            </a:extLst>
          </p:cNvPr>
          <p:cNvGraphicFramePr>
            <a:graphicFrameLocks noChangeAspect="1"/>
          </p:cNvGraphicFramePr>
          <p:nvPr>
            <p:extLst>
              <p:ext uri="{D42A27DB-BD31-4B8C-83A1-F6EECF244321}">
                <p14:modId xmlns:p14="http://schemas.microsoft.com/office/powerpoint/2010/main" val="3382317248"/>
              </p:ext>
            </p:extLst>
          </p:nvPr>
        </p:nvGraphicFramePr>
        <p:xfrm>
          <a:off x="6314303" y="750815"/>
          <a:ext cx="5781675" cy="6019800"/>
        </p:xfrm>
        <a:graphic>
          <a:graphicData uri="http://schemas.openxmlformats.org/presentationml/2006/ole">
            <mc:AlternateContent xmlns:mc="http://schemas.openxmlformats.org/markup-compatibility/2006">
              <mc:Choice xmlns:v="urn:schemas-microsoft-com:vml" Requires="v">
                <p:oleObj spid="_x0000_s5159" name="Worksheet" r:id="rId4" imgW="5781739" imgH="5534118" progId="Excel.Sheet.12">
                  <p:embed/>
                </p:oleObj>
              </mc:Choice>
              <mc:Fallback>
                <p:oleObj name="Worksheet" r:id="rId4" imgW="5781739" imgH="5534118" progId="Excel.Sheet.12">
                  <p:embed/>
                  <p:pic>
                    <p:nvPicPr>
                      <p:cNvPr id="0" name=""/>
                      <p:cNvPicPr/>
                      <p:nvPr/>
                    </p:nvPicPr>
                    <p:blipFill>
                      <a:blip r:embed="rId5"/>
                      <a:stretch>
                        <a:fillRect/>
                      </a:stretch>
                    </p:blipFill>
                    <p:spPr>
                      <a:xfrm>
                        <a:off x="6314303" y="750815"/>
                        <a:ext cx="5781675" cy="6019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4754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763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(Cont’d)</a:t>
            </a:r>
          </a:p>
        </p:txBody>
      </p:sp>
      <p:pic>
        <p:nvPicPr>
          <p:cNvPr id="6" name="Picture 5">
            <a:extLst>
              <a:ext uri="{FF2B5EF4-FFF2-40B4-BE49-F238E27FC236}">
                <a16:creationId xmlns:a16="http://schemas.microsoft.com/office/drawing/2014/main" id="{11B3B959-9D85-484B-AEC2-FF123AC3F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05" y="792061"/>
            <a:ext cx="11885613" cy="5942806"/>
          </a:xfrm>
          <a:prstGeom prst="rect">
            <a:avLst/>
          </a:prstGeom>
        </p:spPr>
      </p:pic>
      <p:sp>
        <p:nvSpPr>
          <p:cNvPr id="7" name="Rectangle 6">
            <a:extLst>
              <a:ext uri="{FF2B5EF4-FFF2-40B4-BE49-F238E27FC236}">
                <a16:creationId xmlns:a16="http://schemas.microsoft.com/office/drawing/2014/main" id="{BADF433A-E90B-48B1-841E-74662A9A24B5}"/>
              </a:ext>
            </a:extLst>
          </p:cNvPr>
          <p:cNvSpPr/>
          <p:nvPr/>
        </p:nvSpPr>
        <p:spPr>
          <a:xfrm>
            <a:off x="4913311" y="3136612"/>
            <a:ext cx="2362200" cy="830997"/>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Failure Swings</a:t>
            </a:r>
          </a:p>
          <a:p>
            <a:pPr marL="285750" indent="-285750" algn="just">
              <a:buFont typeface="Arial" panose="020B0604020202020204" pitchFamily="34" charset="0"/>
              <a:buChar char="•"/>
            </a:pPr>
            <a:r>
              <a:rPr lang="en-US" sz="1600" dirty="0"/>
              <a:t>Overbought/Oversold</a:t>
            </a:r>
          </a:p>
        </p:txBody>
      </p:sp>
    </p:spTree>
    <p:extLst>
      <p:ext uri="{BB962C8B-B14F-4D97-AF65-F5344CB8AC3E}">
        <p14:creationId xmlns:p14="http://schemas.microsoft.com/office/powerpoint/2010/main" val="1648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7630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Relative Strength Index (Cont’d)</a:t>
            </a:r>
          </a:p>
        </p:txBody>
      </p:sp>
      <p:sp>
        <p:nvSpPr>
          <p:cNvPr id="7" name="Content Placeholder 2">
            <a:extLst>
              <a:ext uri="{FF2B5EF4-FFF2-40B4-BE49-F238E27FC236}">
                <a16:creationId xmlns:a16="http://schemas.microsoft.com/office/drawing/2014/main" id="{D5BBAA02-815E-4D82-9BAC-448E29221337}"/>
              </a:ext>
            </a:extLst>
          </p:cNvPr>
          <p:cNvSpPr>
            <a:spLocks noGrp="1"/>
          </p:cNvSpPr>
          <p:nvPr>
            <p:ph sz="half" idx="1"/>
          </p:nvPr>
        </p:nvSpPr>
        <p:spPr>
          <a:xfrm>
            <a:off x="1576480" y="760602"/>
            <a:ext cx="2959232" cy="457200"/>
          </a:xfrm>
        </p:spPr>
        <p:txBody>
          <a:bodyPr>
            <a:normAutofit fontScale="92500" lnSpcReduction="20000"/>
          </a:bodyPr>
          <a:lstStyle/>
          <a:p>
            <a:pPr marL="0" indent="0">
              <a:lnSpc>
                <a:spcPct val="110000"/>
              </a:lnSpc>
              <a:buNone/>
            </a:pPr>
            <a:r>
              <a:rPr lang="en-US" u="sng" dirty="0"/>
              <a:t>Trend &amp; Trend Break</a:t>
            </a:r>
            <a:endParaRPr lang="en-HK" u="sng" dirty="0"/>
          </a:p>
        </p:txBody>
      </p:sp>
      <p:pic>
        <p:nvPicPr>
          <p:cNvPr id="8" name="Picture 7">
            <a:extLst>
              <a:ext uri="{FF2B5EF4-FFF2-40B4-BE49-F238E27FC236}">
                <a16:creationId xmlns:a16="http://schemas.microsoft.com/office/drawing/2014/main" id="{4ED5FE4A-047B-4E9B-9528-D7264C33F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212" y="1252057"/>
            <a:ext cx="5505768" cy="5368954"/>
          </a:xfrm>
          <a:prstGeom prst="rect">
            <a:avLst/>
          </a:prstGeom>
        </p:spPr>
      </p:pic>
      <p:pic>
        <p:nvPicPr>
          <p:cNvPr id="10" name="Picture 9">
            <a:extLst>
              <a:ext uri="{FF2B5EF4-FFF2-40B4-BE49-F238E27FC236}">
                <a16:creationId xmlns:a16="http://schemas.microsoft.com/office/drawing/2014/main" id="{FD643275-4BC3-408B-B9AA-66A6B3058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250" y="1260446"/>
            <a:ext cx="5619321" cy="5368954"/>
          </a:xfrm>
          <a:prstGeom prst="rect">
            <a:avLst/>
          </a:prstGeom>
        </p:spPr>
      </p:pic>
      <p:sp>
        <p:nvSpPr>
          <p:cNvPr id="11" name="Content Placeholder 2">
            <a:extLst>
              <a:ext uri="{FF2B5EF4-FFF2-40B4-BE49-F238E27FC236}">
                <a16:creationId xmlns:a16="http://schemas.microsoft.com/office/drawing/2014/main" id="{39597B8F-E774-4AB8-BE39-2549D082DF94}"/>
              </a:ext>
            </a:extLst>
          </p:cNvPr>
          <p:cNvSpPr txBox="1">
            <a:spLocks/>
          </p:cNvSpPr>
          <p:nvPr/>
        </p:nvSpPr>
        <p:spPr>
          <a:xfrm>
            <a:off x="7090053" y="760602"/>
            <a:ext cx="3952318" cy="457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58134" indent="-285750" algn="l" defTabSz="914400" rtl="0" eaLnBrk="1" latinLnBrk="0" hangingPunct="1">
              <a:lnSpc>
                <a:spcPct val="90000"/>
              </a:lnSpc>
              <a:spcBef>
                <a:spcPts val="600"/>
              </a:spcBef>
              <a:buSzPct val="80000"/>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itchFamily="34" charset="0"/>
              <a:buNone/>
            </a:pPr>
            <a:r>
              <a:rPr lang="en-US" u="sng" dirty="0"/>
              <a:t>Positive/Negative Reversals</a:t>
            </a:r>
            <a:endParaRPr lang="en-HK" u="sng" dirty="0"/>
          </a:p>
        </p:txBody>
      </p:sp>
    </p:spTree>
    <p:extLst>
      <p:ext uri="{BB962C8B-B14F-4D97-AF65-F5344CB8AC3E}">
        <p14:creationId xmlns:p14="http://schemas.microsoft.com/office/powerpoint/2010/main" val="820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85344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Commodity Channel Index CCI</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6164969-A3B1-4D8B-A764-F5BF824E08FA}"/>
                  </a:ext>
                </a:extLst>
              </p:cNvPr>
              <p:cNvSpPr/>
              <p:nvPr/>
            </p:nvSpPr>
            <p:spPr>
              <a:xfrm>
                <a:off x="425042" y="1066800"/>
                <a:ext cx="4343400" cy="281878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𝐶𝐶𝐼</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𝑇𝑃</m:t>
                          </m:r>
                          <m:r>
                            <a:rPr lang="en-HK" i="0">
                              <a:latin typeface="Cambria Math" panose="02040503050406030204" pitchFamily="18" charset="0"/>
                            </a:rPr>
                            <m:t>−</m:t>
                          </m:r>
                          <m:sSub>
                            <m:sSubPr>
                              <m:ctrlPr>
                                <a:rPr lang="en-HK" i="1">
                                  <a:latin typeface="Cambria Math" panose="02040503050406030204" pitchFamily="18" charset="0"/>
                                </a:rPr>
                              </m:ctrlPr>
                            </m:sSubPr>
                            <m:e>
                              <m:r>
                                <a:rPr lang="en-HK" i="0">
                                  <a:latin typeface="Cambria Math" panose="02040503050406030204" pitchFamily="18" charset="0"/>
                                </a:rPr>
                                <m:t>20</m:t>
                              </m:r>
                            </m:e>
                            <m:sub>
                              <m:r>
                                <a:rPr lang="en-HK" i="1">
                                  <a:latin typeface="Cambria Math" panose="02040503050406030204" pitchFamily="18" charset="0"/>
                                </a:rPr>
                                <m:t>𝑆𝑀𝐴</m:t>
                              </m:r>
                            </m:sub>
                          </m:sSub>
                          <m:r>
                            <a:rPr lang="en-HK" i="0">
                              <a:latin typeface="Cambria Math" panose="02040503050406030204" pitchFamily="18" charset="0"/>
                            </a:rPr>
                            <m:t> </m:t>
                          </m:r>
                          <m:r>
                            <a:rPr lang="en-HK" i="1">
                              <a:latin typeface="Cambria Math" panose="02040503050406030204" pitchFamily="18" charset="0"/>
                            </a:rPr>
                            <m:t>𝑜𝑓</m:t>
                          </m:r>
                          <m:r>
                            <a:rPr lang="en-HK" i="0">
                              <a:latin typeface="Cambria Math" panose="02040503050406030204" pitchFamily="18" charset="0"/>
                            </a:rPr>
                            <m:t> </m:t>
                          </m:r>
                          <m:r>
                            <a:rPr lang="en-HK" i="1">
                              <a:latin typeface="Cambria Math" panose="02040503050406030204" pitchFamily="18" charset="0"/>
                            </a:rPr>
                            <m:t>𝑇𝑃</m:t>
                          </m:r>
                        </m:num>
                        <m:den>
                          <m:r>
                            <a:rPr lang="en-HK" i="0">
                              <a:latin typeface="Cambria Math" panose="02040503050406030204" pitchFamily="18" charset="0"/>
                            </a:rPr>
                            <m:t>.15×</m:t>
                          </m:r>
                          <m:r>
                            <a:rPr lang="en-HK" i="1">
                              <a:latin typeface="Cambria Math" panose="02040503050406030204" pitchFamily="18" charset="0"/>
                            </a:rPr>
                            <m:t>𝑀𝑒𝑎𝑛</m:t>
                          </m:r>
                          <m:r>
                            <a:rPr lang="en-HK" i="0">
                              <a:latin typeface="Cambria Math" panose="02040503050406030204" pitchFamily="18" charset="0"/>
                            </a:rPr>
                            <m:t> </m:t>
                          </m:r>
                          <m:r>
                            <a:rPr lang="en-HK" i="1">
                              <a:latin typeface="Cambria Math" panose="02040503050406030204" pitchFamily="18" charset="0"/>
                            </a:rPr>
                            <m:t>𝐷𝑒𝑣𝑖𝑎𝑡𝑖𝑜𝑛</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𝑇𝑦</m:t>
                      </m:r>
                      <m:r>
                        <a:rPr lang="en-US" b="0" i="1" smtClean="0">
                          <a:solidFill>
                            <a:srgbClr val="FF0000"/>
                          </a:solidFill>
                          <a:latin typeface="Cambria Math" panose="02040503050406030204" pitchFamily="18" charset="0"/>
                        </a:rPr>
                        <m:t>𝑝</m:t>
                      </m:r>
                      <m:r>
                        <a:rPr lang="en-HK" i="1">
                          <a:solidFill>
                            <a:srgbClr val="FF0000"/>
                          </a:solidFill>
                          <a:latin typeface="Cambria Math" panose="02040503050406030204" pitchFamily="18" charset="0"/>
                        </a:rPr>
                        <m:t>𝑖𝑐𝑎𝑙</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𝑃𝑟𝑖𝑐𝑒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𝑇𝑃</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𝐻𝑖𝑔h</m:t>
                          </m:r>
                          <m:r>
                            <a:rPr lang="en-HK" i="0">
                              <a:latin typeface="Cambria Math" panose="02040503050406030204" pitchFamily="18" charset="0"/>
                            </a:rPr>
                            <m:t>+</m:t>
                          </m:r>
                          <m:r>
                            <a:rPr lang="en-HK" i="1">
                              <a:latin typeface="Cambria Math" panose="02040503050406030204" pitchFamily="18" charset="0"/>
                            </a:rPr>
                            <m:t>𝐿𝑜𝑤</m:t>
                          </m:r>
                          <m:r>
                            <a:rPr lang="en-HK" i="0">
                              <a:latin typeface="Cambria Math" panose="02040503050406030204" pitchFamily="18" charset="0"/>
                            </a:rPr>
                            <m:t>+</m:t>
                          </m:r>
                          <m:r>
                            <a:rPr lang="en-HK" i="1">
                              <a:latin typeface="Cambria Math" panose="02040503050406030204" pitchFamily="18" charset="0"/>
                            </a:rPr>
                            <m:t>𝐶𝑙𝑜𝑠𝑒</m:t>
                          </m:r>
                        </m:num>
                        <m:den>
                          <m:r>
                            <a:rPr lang="en-HK" i="0">
                              <a:latin typeface="Cambria Math" panose="02040503050406030204" pitchFamily="18" charset="0"/>
                            </a:rPr>
                            <m:t>3</m:t>
                          </m:r>
                        </m:den>
                      </m:f>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𝑀𝑒𝑎𝑛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𝐷𝑒𝑣𝑖𝑎𝑡𝑖𝑜𝑛</m:t>
                      </m:r>
                      <m:r>
                        <a:rPr lang="en-HK" i="0">
                          <a:latin typeface="Cambria Math" panose="02040503050406030204" pitchFamily="18" charset="0"/>
                        </a:rPr>
                        <m:t>=</m:t>
                      </m:r>
                      <m:f>
                        <m:fPr>
                          <m:ctrlPr>
                            <a:rPr lang="en-HK" i="1">
                              <a:latin typeface="Cambria Math" panose="02040503050406030204" pitchFamily="18" charset="0"/>
                            </a:rPr>
                          </m:ctrlPr>
                        </m:fPr>
                        <m:num>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0">
                                  <a:latin typeface="Cambria Math" panose="02040503050406030204" pitchFamily="18" charset="0"/>
                                </a:rPr>
                                <m:t>20</m:t>
                              </m:r>
                            </m:sup>
                            <m:e>
                              <m:d>
                                <m:dPr>
                                  <m:begChr m:val="|"/>
                                  <m:endChr m:val="|"/>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0">
                                          <a:latin typeface="Cambria Math" panose="02040503050406030204" pitchFamily="18" charset="0"/>
                                        </a:rPr>
                                        <m:t>20</m:t>
                                      </m:r>
                                    </m:e>
                                    <m:sub>
                                      <m:r>
                                        <a:rPr lang="en-HK" i="1">
                                          <a:latin typeface="Cambria Math" panose="02040503050406030204" pitchFamily="18" charset="0"/>
                                        </a:rPr>
                                        <m:t>𝑆𝑀𝐴</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𝑇𝑃</m:t>
                                      </m:r>
                                    </m:e>
                                    <m:sub>
                                      <m:r>
                                        <a:rPr lang="en-HK" i="1">
                                          <a:latin typeface="Cambria Math" panose="02040503050406030204" pitchFamily="18" charset="0"/>
                                        </a:rPr>
                                        <m:t>𝑖</m:t>
                                      </m:r>
                                    </m:sub>
                                  </m:sSub>
                                </m:e>
                              </m:d>
                            </m:e>
                          </m:nary>
                        </m:num>
                        <m:den>
                          <m:r>
                            <a:rPr lang="en-HK" i="0">
                              <a:latin typeface="Cambria Math" panose="02040503050406030204" pitchFamily="18" charset="0"/>
                            </a:rPr>
                            <m:t>20</m:t>
                          </m:r>
                        </m:den>
                      </m:f>
                    </m:oMath>
                  </m:oMathPara>
                </a14:m>
                <a:endParaRPr lang="en-HK" dirty="0"/>
              </a:p>
            </p:txBody>
          </p:sp>
        </mc:Choice>
        <mc:Fallback xmlns="">
          <p:sp>
            <p:nvSpPr>
              <p:cNvPr id="2" name="Rectangle 1">
                <a:extLst>
                  <a:ext uri="{FF2B5EF4-FFF2-40B4-BE49-F238E27FC236}">
                    <a16:creationId xmlns:a16="http://schemas.microsoft.com/office/drawing/2014/main" id="{46164969-A3B1-4D8B-A764-F5BF824E08FA}"/>
                  </a:ext>
                </a:extLst>
              </p:cNvPr>
              <p:cNvSpPr>
                <a:spLocks noRot="1" noChangeAspect="1" noMove="1" noResize="1" noEditPoints="1" noAdjustHandles="1" noChangeArrowheads="1" noChangeShapeType="1" noTextEdit="1"/>
              </p:cNvSpPr>
              <p:nvPr/>
            </p:nvSpPr>
            <p:spPr>
              <a:xfrm>
                <a:off x="425042" y="1066800"/>
                <a:ext cx="4343400" cy="2818785"/>
              </a:xfrm>
              <a:prstGeom prst="rect">
                <a:avLst/>
              </a:prstGeom>
              <a:blipFill>
                <a:blip r:embed="rId3"/>
                <a:stretch>
                  <a:fillRect/>
                </a:stretch>
              </a:blipFill>
            </p:spPr>
            <p:txBody>
              <a:bodyPr/>
              <a:lstStyle/>
              <a:p>
                <a:r>
                  <a:rPr lang="en-HK">
                    <a:noFill/>
                  </a:rPr>
                  <a:t> </a:t>
                </a:r>
              </a:p>
            </p:txBody>
          </p:sp>
        </mc:Fallback>
      </mc:AlternateContent>
      <p:graphicFrame>
        <p:nvGraphicFramePr>
          <p:cNvPr id="3" name="Object 2">
            <a:extLst>
              <a:ext uri="{FF2B5EF4-FFF2-40B4-BE49-F238E27FC236}">
                <a16:creationId xmlns:a16="http://schemas.microsoft.com/office/drawing/2014/main" id="{A363E7AB-5800-4E6E-A16A-105466E19AC7}"/>
              </a:ext>
            </a:extLst>
          </p:cNvPr>
          <p:cNvGraphicFramePr>
            <a:graphicFrameLocks noChangeAspect="1"/>
          </p:cNvGraphicFramePr>
          <p:nvPr>
            <p:extLst>
              <p:ext uri="{D42A27DB-BD31-4B8C-83A1-F6EECF244321}">
                <p14:modId xmlns:p14="http://schemas.microsoft.com/office/powerpoint/2010/main" val="1543026339"/>
              </p:ext>
            </p:extLst>
          </p:nvPr>
        </p:nvGraphicFramePr>
        <p:xfrm>
          <a:off x="4831171" y="810615"/>
          <a:ext cx="6932612" cy="6016625"/>
        </p:xfrm>
        <a:graphic>
          <a:graphicData uri="http://schemas.openxmlformats.org/presentationml/2006/ole">
            <mc:AlternateContent xmlns:mc="http://schemas.openxmlformats.org/markup-compatibility/2006">
              <mc:Choice xmlns:v="urn:schemas-microsoft-com:vml" Requires="v">
                <p:oleObj spid="_x0000_s6180" name="Worksheet" r:id="rId4" imgW="6715181" imgH="5829420" progId="Excel.Sheet.12">
                  <p:embed/>
                </p:oleObj>
              </mc:Choice>
              <mc:Fallback>
                <p:oleObj name="Worksheet" r:id="rId4" imgW="6715181" imgH="5829420" progId="Excel.Sheet.12">
                  <p:embed/>
                  <p:pic>
                    <p:nvPicPr>
                      <p:cNvPr id="0" name=""/>
                      <p:cNvPicPr/>
                      <p:nvPr/>
                    </p:nvPicPr>
                    <p:blipFill>
                      <a:blip r:embed="rId5"/>
                      <a:stretch>
                        <a:fillRect/>
                      </a:stretch>
                    </p:blipFill>
                    <p:spPr>
                      <a:xfrm>
                        <a:off x="4831171" y="810615"/>
                        <a:ext cx="6932612" cy="6016625"/>
                      </a:xfrm>
                      <a:prstGeom prst="rect">
                        <a:avLst/>
                      </a:prstGeom>
                      <a:solidFill>
                        <a:schemeClr val="bg1">
                          <a:alpha val="0"/>
                        </a:schemeClr>
                      </a:solidFill>
                      <a:ln>
                        <a:noFill/>
                      </a:ln>
                    </p:spPr>
                  </p:pic>
                </p:oleObj>
              </mc:Fallback>
            </mc:AlternateContent>
          </a:graphicData>
        </a:graphic>
      </p:graphicFrame>
    </p:spTree>
    <p:extLst>
      <p:ext uri="{BB962C8B-B14F-4D97-AF65-F5344CB8AC3E}">
        <p14:creationId xmlns:p14="http://schemas.microsoft.com/office/powerpoint/2010/main" val="2941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9448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Commodity Channel Index (Cont’d)</a:t>
            </a:r>
          </a:p>
        </p:txBody>
      </p:sp>
      <p:pic>
        <p:nvPicPr>
          <p:cNvPr id="6" name="Picture 5">
            <a:extLst>
              <a:ext uri="{FF2B5EF4-FFF2-40B4-BE49-F238E27FC236}">
                <a16:creationId xmlns:a16="http://schemas.microsoft.com/office/drawing/2014/main" id="{75A25C07-7596-413E-90FE-254BC901D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2" y="797652"/>
            <a:ext cx="11815894" cy="5907947"/>
          </a:xfrm>
          <a:prstGeom prst="rect">
            <a:avLst/>
          </a:prstGeom>
        </p:spPr>
      </p:pic>
      <p:sp>
        <p:nvSpPr>
          <p:cNvPr id="7" name="Rectangle 6">
            <a:extLst>
              <a:ext uri="{FF2B5EF4-FFF2-40B4-BE49-F238E27FC236}">
                <a16:creationId xmlns:a16="http://schemas.microsoft.com/office/drawing/2014/main" id="{344B5C0E-165F-4B92-9A4B-348E8677B0D2}"/>
              </a:ext>
            </a:extLst>
          </p:cNvPr>
          <p:cNvSpPr/>
          <p:nvPr/>
        </p:nvSpPr>
        <p:spPr>
          <a:xfrm>
            <a:off x="5103812" y="3136612"/>
            <a:ext cx="23622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Overbought/Oversold</a:t>
            </a:r>
          </a:p>
        </p:txBody>
      </p:sp>
    </p:spTree>
    <p:extLst>
      <p:ext uri="{BB962C8B-B14F-4D97-AF65-F5344CB8AC3E}">
        <p14:creationId xmlns:p14="http://schemas.microsoft.com/office/powerpoint/2010/main" val="4460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4E7699E-77DE-43E1-82FC-EB3FB190A1CB}"/>
              </a:ext>
            </a:extLst>
          </p:cNvPr>
          <p:cNvSpPr txBox="1">
            <a:spLocks/>
          </p:cNvSpPr>
          <p:nvPr/>
        </p:nvSpPr>
        <p:spPr>
          <a:xfrm>
            <a:off x="303212" y="228600"/>
            <a:ext cx="7924800"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Momentum – Stochastic Oscillator KD</a:t>
            </a:r>
          </a:p>
        </p:txBody>
      </p:sp>
      <p:pic>
        <p:nvPicPr>
          <p:cNvPr id="6" name="Picture 5">
            <a:extLst>
              <a:ext uri="{FF2B5EF4-FFF2-40B4-BE49-F238E27FC236}">
                <a16:creationId xmlns:a16="http://schemas.microsoft.com/office/drawing/2014/main" id="{6EAA4549-C730-4D21-AC02-1965EBF2E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34" y="838200"/>
            <a:ext cx="11805755" cy="5867400"/>
          </a:xfrm>
          <a:prstGeom prst="rect">
            <a:avLst/>
          </a:prstGeom>
        </p:spPr>
      </p:pic>
      <p:sp>
        <p:nvSpPr>
          <p:cNvPr id="7" name="Rectangle 6">
            <a:extLst>
              <a:ext uri="{FF2B5EF4-FFF2-40B4-BE49-F238E27FC236}">
                <a16:creationId xmlns:a16="http://schemas.microsoft.com/office/drawing/2014/main" id="{9EE79C4F-5FA1-4EC0-A871-9757F8996D02}"/>
              </a:ext>
            </a:extLst>
          </p:cNvPr>
          <p:cNvSpPr/>
          <p:nvPr/>
        </p:nvSpPr>
        <p:spPr>
          <a:xfrm>
            <a:off x="9367675" y="2286000"/>
            <a:ext cx="2362200" cy="1077218"/>
          </a:xfrm>
          <a:prstGeom prst="rect">
            <a:avLst/>
          </a:prstGeom>
        </p:spPr>
        <p:txBody>
          <a:bodyPr wrap="square">
            <a:spAutoFit/>
          </a:bodyPr>
          <a:lstStyle/>
          <a:p>
            <a:pPr marL="285750" indent="-285750" algn="just">
              <a:buFont typeface="Arial" panose="020B0604020202020204" pitchFamily="34" charset="0"/>
              <a:buChar char="•"/>
            </a:pPr>
            <a:r>
              <a:rPr lang="en-US" sz="1600" dirty="0"/>
              <a:t>Price Divergence</a:t>
            </a:r>
          </a:p>
          <a:p>
            <a:pPr marL="285750" indent="-285750" algn="just">
              <a:buFont typeface="Arial" panose="020B0604020202020204" pitchFamily="34" charset="0"/>
              <a:buChar char="•"/>
            </a:pPr>
            <a:r>
              <a:rPr lang="en-US" sz="1600" dirty="0"/>
              <a:t>Overbought/Oversold</a:t>
            </a:r>
          </a:p>
          <a:p>
            <a:pPr marL="285750" indent="-285750" algn="just">
              <a:buFont typeface="Arial" panose="020B0604020202020204" pitchFamily="34" charset="0"/>
              <a:buChar char="•"/>
            </a:pPr>
            <a:r>
              <a:rPr lang="en-US" sz="1600" dirty="0"/>
              <a:t>Crossovers</a:t>
            </a:r>
          </a:p>
          <a:p>
            <a:pPr marL="285750" indent="-285750" algn="just">
              <a:buFont typeface="Arial" panose="020B0604020202020204" pitchFamily="34" charset="0"/>
              <a:buChar char="•"/>
            </a:pPr>
            <a:r>
              <a:rPr lang="en-US" sz="1600" dirty="0"/>
              <a:t>Bull/Bear Set-Ups</a:t>
            </a:r>
          </a:p>
        </p:txBody>
      </p:sp>
      <p:cxnSp>
        <p:nvCxnSpPr>
          <p:cNvPr id="9" name="Straight Connector 8">
            <a:extLst>
              <a:ext uri="{FF2B5EF4-FFF2-40B4-BE49-F238E27FC236}">
                <a16:creationId xmlns:a16="http://schemas.microsoft.com/office/drawing/2014/main" id="{BCD8EC8A-189D-40E8-974D-66AC05E241B9}"/>
              </a:ext>
            </a:extLst>
          </p:cNvPr>
          <p:cNvCxnSpPr/>
          <p:nvPr/>
        </p:nvCxnSpPr>
        <p:spPr>
          <a:xfrm>
            <a:off x="531812" y="41148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5B18B06-CB50-49A1-BCD1-08DB71B40B01}"/>
              </a:ext>
            </a:extLst>
          </p:cNvPr>
          <p:cNvCxnSpPr/>
          <p:nvPr/>
        </p:nvCxnSpPr>
        <p:spPr>
          <a:xfrm>
            <a:off x="531812" y="45720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7B65A9DE-0E92-4DFC-A7C6-92DF3B96EFBB}"/>
              </a:ext>
            </a:extLst>
          </p:cNvPr>
          <p:cNvCxnSpPr/>
          <p:nvPr/>
        </p:nvCxnSpPr>
        <p:spPr>
          <a:xfrm>
            <a:off x="493711" y="58674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D9C4314A-48B5-4E78-BA20-223233706BD9}"/>
              </a:ext>
            </a:extLst>
          </p:cNvPr>
          <p:cNvCxnSpPr/>
          <p:nvPr/>
        </p:nvCxnSpPr>
        <p:spPr>
          <a:xfrm>
            <a:off x="493711" y="6324600"/>
            <a:ext cx="11201400" cy="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731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9000"/>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11EB44-743A-45B4-853F-BD3A6FBDF3E0}"/>
              </a:ext>
            </a:extLst>
          </p:cNvPr>
          <p:cNvSpPr>
            <a:spLocks noGrp="1"/>
          </p:cNvSpPr>
          <p:nvPr>
            <p:ph type="title"/>
          </p:nvPr>
        </p:nvSpPr>
        <p:spPr>
          <a:xfrm>
            <a:off x="2867818" y="2733675"/>
            <a:ext cx="6453188" cy="139065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Appendix</a:t>
            </a:r>
            <a:br>
              <a:rPr lang="en-US" sz="6000" b="1" dirty="0">
                <a:solidFill>
                  <a:schemeClr val="tx1"/>
                </a:solidFill>
              </a:rPr>
            </a:br>
            <a:r>
              <a:rPr lang="en-US" sz="4000" b="1" dirty="0">
                <a:solidFill>
                  <a:schemeClr val="tx1"/>
                </a:solidFill>
              </a:rPr>
              <a:t>Modern Portfolio Theory</a:t>
            </a:r>
          </a:p>
        </p:txBody>
      </p:sp>
      <p:sp>
        <p:nvSpPr>
          <p:cNvPr id="2" name="TextBox 1">
            <a:extLst>
              <a:ext uri="{FF2B5EF4-FFF2-40B4-BE49-F238E27FC236}">
                <a16:creationId xmlns:a16="http://schemas.microsoft.com/office/drawing/2014/main" id="{783278E7-AF24-46F3-A02B-A1E041C4D409}"/>
              </a:ext>
            </a:extLst>
          </p:cNvPr>
          <p:cNvSpPr txBox="1"/>
          <p:nvPr/>
        </p:nvSpPr>
        <p:spPr>
          <a:xfrm rot="1286178">
            <a:off x="8529928" y="1432575"/>
            <a:ext cx="2748969" cy="1338539"/>
          </a:xfrm>
          <a:prstGeom prst="rect">
            <a:avLst/>
          </a:prstGeom>
          <a:noFill/>
          <a:ln w="76200">
            <a:solidFill>
              <a:schemeClr val="tx1"/>
            </a:solidFill>
            <a:prstDash val="sysDot"/>
          </a:ln>
          <a:effectLst>
            <a:outerShdw blurRad="76200" dist="12700" dir="8100000" sy="-23000" kx="800400" algn="br" rotWithShape="0">
              <a:schemeClr val="bg2">
                <a:alpha val="20000"/>
              </a:schemeClr>
            </a:outerShdw>
          </a:effectLst>
        </p:spPr>
        <p:txBody>
          <a:bodyPr wrap="square" rtlCol="0" anchor="ctr" anchorCtr="1">
            <a:spAutoFit/>
          </a:bodyPr>
          <a:lstStyle/>
          <a:p>
            <a:r>
              <a:rPr lang="en-US" sz="4000" dirty="0">
                <a:gradFill flip="none" rotWithShape="1">
                  <a:gsLst>
                    <a:gs pos="60180">
                      <a:srgbClr val="FF9B2D">
                        <a:lumMod val="83000"/>
                      </a:srgbClr>
                    </a:gs>
                    <a:gs pos="0">
                      <a:srgbClr val="FF0000"/>
                    </a:gs>
                  </a:gsLst>
                  <a:lin ang="16200000" scaled="1"/>
                  <a:tileRect/>
                </a:gradFill>
              </a:rPr>
              <a:t>Math Class!!!</a:t>
            </a:r>
            <a:endParaRPr lang="en-HK" sz="4000" dirty="0">
              <a:gradFill flip="none" rotWithShape="1">
                <a:gsLst>
                  <a:gs pos="60180">
                    <a:srgbClr val="FF9B2D">
                      <a:lumMod val="83000"/>
                    </a:srgbClr>
                  </a:gs>
                  <a:gs pos="0">
                    <a:srgbClr val="FF0000"/>
                  </a:gs>
                </a:gsLst>
                <a:lin ang="16200000" scaled="1"/>
                <a:tileRect/>
              </a:gradFill>
            </a:endParaRPr>
          </a:p>
        </p:txBody>
      </p:sp>
    </p:spTree>
    <p:extLst>
      <p:ext uri="{BB962C8B-B14F-4D97-AF65-F5344CB8AC3E}">
        <p14:creationId xmlns:p14="http://schemas.microsoft.com/office/powerpoint/2010/main" val="261531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A8473C-F8BB-4070-BED1-EF367269A9BD}"/>
              </a:ext>
            </a:extLst>
          </p:cNvPr>
          <p:cNvSpPr/>
          <p:nvPr/>
        </p:nvSpPr>
        <p:spPr>
          <a:xfrm>
            <a:off x="-1" y="0"/>
            <a:ext cx="12188825" cy="6858000"/>
          </a:xfrm>
          <a:prstGeom prst="rect">
            <a:avLst/>
          </a:prstGeom>
          <a:blipFill dpi="0" rotWithShape="1">
            <a:blip r:embed="rId2">
              <a:alphaModFix amt="22000"/>
            </a:blip>
            <a:srcRect/>
            <a:stretch>
              <a:fillRect/>
            </a:stretch>
          </a:blip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5" name="Title 1">
            <a:extLst>
              <a:ext uri="{FF2B5EF4-FFF2-40B4-BE49-F238E27FC236}">
                <a16:creationId xmlns:a16="http://schemas.microsoft.com/office/drawing/2014/main" id="{D349BC52-9827-4D40-B5CB-48A398D3D11C}"/>
              </a:ext>
            </a:extLst>
          </p:cNvPr>
          <p:cNvSpPr>
            <a:spLocks noGrp="1"/>
          </p:cNvSpPr>
          <p:nvPr>
            <p:ph type="title"/>
          </p:nvPr>
        </p:nvSpPr>
        <p:spPr>
          <a:xfrm>
            <a:off x="2703512" y="2933700"/>
            <a:ext cx="6781800" cy="990600"/>
          </a:xfrm>
          <a:ln w="63500">
            <a:solidFill>
              <a:schemeClr val="tx1"/>
            </a:solidFill>
          </a:ln>
          <a:effectLst>
            <a:reflection stA="46000" dir="5400000" sy="-100000" algn="bl" rotWithShape="0"/>
          </a:effectLst>
        </p:spPr>
        <p:txBody>
          <a:bodyPr>
            <a:noAutofit/>
          </a:bodyPr>
          <a:lstStyle/>
          <a:p>
            <a:pPr algn="ctr"/>
            <a:r>
              <a:rPr lang="en-US" sz="6000" b="1" dirty="0">
                <a:solidFill>
                  <a:schemeClr val="tx1"/>
                </a:solidFill>
              </a:rPr>
              <a:t>Technical Analysis</a:t>
            </a:r>
          </a:p>
        </p:txBody>
      </p:sp>
    </p:spTree>
    <p:extLst>
      <p:ext uri="{BB962C8B-B14F-4D97-AF65-F5344CB8AC3E}">
        <p14:creationId xmlns:p14="http://schemas.microsoft.com/office/powerpoint/2010/main" val="299031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7A6F4E0-6430-4A66-B313-E4341EE373E9}"/>
              </a:ext>
            </a:extLst>
          </p:cNvPr>
          <p:cNvSpPr txBox="1">
            <a:spLocks/>
          </p:cNvSpPr>
          <p:nvPr/>
        </p:nvSpPr>
        <p:spPr>
          <a:xfrm>
            <a:off x="151605" y="304800"/>
            <a:ext cx="11885613" cy="609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2400" b="1" dirty="0">
                <a:solidFill>
                  <a:schemeClr val="tx1"/>
                </a:solidFill>
              </a:rPr>
              <a:t>assembling a portfolio of assets such that the expected return is maximized for a given level of risk -&gt; maximize Sharpe Ratio (return-to-risk ratio)</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9E5E0FD8-D46A-4F3B-8819-3E539FA54F1F}"/>
                  </a:ext>
                </a:extLst>
              </p:cNvPr>
              <p:cNvSpPr/>
              <p:nvPr/>
            </p:nvSpPr>
            <p:spPr>
              <a:xfrm>
                <a:off x="-153988" y="1524000"/>
                <a:ext cx="7313612" cy="518917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𝑆𝑖𝑛𝑔𝑙𝑒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𝑃𝑒𝑟𝑖𝑜𝑑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𝑅𝑎𝑡𝑒</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𝑅𝑒𝑡𝑢𝑟𝑛</m:t>
                      </m:r>
                      <m:r>
                        <a:rPr lang="en-HK" i="0">
                          <a:latin typeface="Cambria Math" panose="02040503050406030204" pitchFamily="18" charset="0"/>
                        </a:rPr>
                        <m:t>=</m:t>
                      </m:r>
                      <m:f>
                        <m:fPr>
                          <m:ctrlPr>
                            <a:rPr lang="en-HK" i="1">
                              <a:latin typeface="Cambria Math" panose="02040503050406030204" pitchFamily="18" charset="0"/>
                            </a:rPr>
                          </m:ctrlPr>
                        </m:fPr>
                        <m:num>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r>
                                <a:rPr lang="en-HK" i="0">
                                  <a:latin typeface="Cambria Math" panose="02040503050406030204" pitchFamily="18" charset="0"/>
                                </a:rPr>
                                <m:t>−1</m:t>
                              </m:r>
                            </m:sub>
                          </m:sSub>
                          <m:r>
                            <a:rPr lang="en-HK" i="0">
                              <a:latin typeface="Cambria Math" panose="02040503050406030204" pitchFamily="18" charset="0"/>
                            </a:rPr>
                            <m:t>+</m:t>
                          </m:r>
                          <m:r>
                            <a:rPr lang="en-HK" i="1">
                              <a:latin typeface="Cambria Math" panose="02040503050406030204" pitchFamily="18" charset="0"/>
                            </a:rPr>
                            <m:t>𝐷</m:t>
                          </m:r>
                        </m:num>
                        <m:den>
                          <m:sSub>
                            <m:sSubPr>
                              <m:ctrlPr>
                                <a:rPr lang="en-HK" i="1">
                                  <a:latin typeface="Cambria Math" panose="02040503050406030204" pitchFamily="18" charset="0"/>
                                </a:rPr>
                              </m:ctrlPr>
                            </m:sSubPr>
                            <m:e>
                              <m:r>
                                <a:rPr lang="en-HK" i="1">
                                  <a:latin typeface="Cambria Math" panose="02040503050406030204" pitchFamily="18" charset="0"/>
                                </a:rPr>
                                <m:t>𝑃</m:t>
                              </m:r>
                            </m:e>
                            <m:sub>
                              <m:r>
                                <a:rPr lang="en-HK" i="1">
                                  <a:latin typeface="Cambria Math" panose="02040503050406030204" pitchFamily="18" charset="0"/>
                                </a:rPr>
                                <m:t>𝑡</m:t>
                              </m:r>
                              <m:r>
                                <a:rPr lang="en-HK" i="0">
                                  <a:latin typeface="Cambria Math" panose="02040503050406030204" pitchFamily="18" charset="0"/>
                                </a:rPr>
                                <m:t>−1</m:t>
                              </m:r>
                            </m:sub>
                          </m:sSub>
                        </m:den>
                      </m:f>
                    </m:oMath>
                  </m:oMathPara>
                </a14:m>
                <a:endParaRPr lang="en-US"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𝐸𝑥𝑝𝑒𝑐𝑡𝑒𝑑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𝑅𝑒𝑡𝑢𝑟𝑛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𝑁𝑒𝑥𝑡</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𝑝𝑒𝑟𝑖𝑜𝑑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r>
                            <a:rPr lang="en-HK" i="1">
                              <a:solidFill>
                                <a:srgbClr val="FF0000"/>
                              </a:solidFill>
                              <a:latin typeface="Cambria Math" panose="02040503050406030204" pitchFamily="18" charset="0"/>
                            </a:rPr>
                            <m:t>𝑟</m:t>
                          </m:r>
                        </m:e>
                      </m:d>
                      <m:r>
                        <a:rPr lang="en-HK" i="0">
                          <a:solidFill>
                            <a:srgbClr val="FF0000"/>
                          </a:solidFill>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1">
                              <a:latin typeface="Cambria Math" panose="02040503050406030204" pitchFamily="18" charset="0"/>
                            </a:rPr>
                            <m:t>𝑝</m:t>
                          </m:r>
                          <m:d>
                            <m:dPr>
                              <m:ctrlPr>
                                <a:rPr lang="en-HK" i="1">
                                  <a:latin typeface="Cambria Math" panose="02040503050406030204" pitchFamily="18" charset="0"/>
                                </a:rPr>
                              </m:ctrlPr>
                            </m:dPr>
                            <m:e>
                              <m:r>
                                <a:rPr lang="en-HK" i="1">
                                  <a:latin typeface="Cambria Math" panose="02040503050406030204" pitchFamily="18" charset="0"/>
                                </a:rPr>
                                <m:t>𝑠</m:t>
                              </m:r>
                            </m:e>
                          </m:d>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e>
                          </m:nary>
                        </m:e>
                      </m:nary>
                    </m:oMath>
                  </m:oMathPara>
                </a14:m>
                <a:endParaRPr lang="en-US" i="1" dirty="0">
                  <a:latin typeface="Cambria Math" panose="02040503050406030204" pitchFamily="18" charset="0"/>
                </a:endParaRPr>
              </a:p>
              <a:p>
                <a:endParaRPr lang="en-US"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𝑉𝑎𝑟𝑖𝑎𝑛𝑐𝑒</m:t>
                      </m:r>
                      <m:r>
                        <a:rPr lang="en-HK" i="0">
                          <a:solidFill>
                            <a:srgbClr val="FF0000"/>
                          </a:solidFill>
                          <a:latin typeface="Cambria Math" panose="02040503050406030204" pitchFamily="18" charset="0"/>
                        </a:rPr>
                        <m:t> </m:t>
                      </m:r>
                      <m:sSup>
                        <m:sSupPr>
                          <m:ctrlPr>
                            <a:rPr lang="en-HK" i="1">
                              <a:solidFill>
                                <a:srgbClr val="FF0000"/>
                              </a:solidFill>
                              <a:latin typeface="Cambria Math" panose="02040503050406030204" pitchFamily="18" charset="0"/>
                            </a:rPr>
                          </m:ctrlPr>
                        </m:sSupPr>
                        <m:e>
                          <m:r>
                            <a:rPr lang="en-HK" i="1">
                              <a:solidFill>
                                <a:srgbClr val="FF0000"/>
                              </a:solidFill>
                              <a:latin typeface="Cambria Math" panose="02040503050406030204" pitchFamily="18" charset="0"/>
                            </a:rPr>
                            <m:t>𝜎</m:t>
                          </m:r>
                        </m:e>
                        <m:sup>
                          <m:r>
                            <a:rPr lang="en-HK" i="0">
                              <a:solidFill>
                                <a:srgbClr val="FF0000"/>
                              </a:solidFill>
                              <a:latin typeface="Cambria Math" panose="02040503050406030204" pitchFamily="18" charset="0"/>
                            </a:rPr>
                            <m:t>2</m:t>
                          </m:r>
                        </m:sup>
                      </m:sSup>
                      <m:r>
                        <a:rPr lang="en-HK" i="0">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1">
                              <a:latin typeface="Cambria Math" panose="02040503050406030204" pitchFamily="18" charset="0"/>
                            </a:rPr>
                            <m:t>𝑝</m:t>
                          </m:r>
                          <m:d>
                            <m:dPr>
                              <m:ctrlPr>
                                <a:rPr lang="en-HK" i="1">
                                  <a:latin typeface="Cambria Math" panose="02040503050406030204" pitchFamily="18" charset="0"/>
                                </a:rPr>
                              </m:ctrlPr>
                            </m:dPr>
                            <m:e>
                              <m:r>
                                <a:rPr lang="en-HK" i="1">
                                  <a:latin typeface="Cambria Math" panose="02040503050406030204" pitchFamily="18" charset="0"/>
                                </a:rPr>
                                <m:t>𝑠</m:t>
                              </m:r>
                            </m:e>
                          </m:d>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r>
                            <a:rPr lang="en-HK" i="0">
                              <a:latin typeface="Cambria Math" panose="02040503050406030204" pitchFamily="18" charset="0"/>
                            </a:rPr>
                            <m:t>=</m:t>
                          </m:r>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e>
                          </m:nary>
                        </m:e>
                      </m:nary>
                    </m:oMath>
                  </m:oMathPara>
                </a14:m>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𝐸𝑥𝑝𝑒𝑐𝑡𝑒𝑑</m:t>
                    </m:r>
                    <m:r>
                      <a:rPr lang="en-US" b="0" i="1" smtClean="0">
                        <a:latin typeface="Cambria Math" panose="02040503050406030204" pitchFamily="18" charset="0"/>
                      </a:rPr>
                      <m:t> </m:t>
                    </m:r>
                    <m:r>
                      <a:rPr lang="en-US" b="0" i="1" smtClean="0">
                        <a:latin typeface="Cambria Math" panose="02040503050406030204" pitchFamily="18" charset="0"/>
                      </a:rPr>
                      <m:t>𝑉𝑎𝑙𝑢𝑒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𝑆𝑞𝑢𝑎𝑟𝑒𝑑</m:t>
                    </m:r>
                    <m:r>
                      <a:rPr lang="en-US" b="0" i="1" smtClean="0">
                        <a:latin typeface="Cambria Math" panose="02040503050406030204" pitchFamily="18" charset="0"/>
                      </a:rPr>
                      <m:t> </m:t>
                    </m:r>
                    <m:r>
                      <a:rPr lang="en-US" b="0" i="1" smtClean="0">
                        <a:latin typeface="Cambria Math" panose="02040503050406030204" pitchFamily="18" charset="0"/>
                      </a:rPr>
                      <m:t>𝐷𝑒𝑣𝑖𝑎𝑡𝑖𝑜𝑛𝑠</m:t>
                    </m:r>
                    <m:r>
                      <a:rPr lang="en-US" b="0" i="1" smtClean="0">
                        <a:latin typeface="Cambria Math" panose="02040503050406030204" pitchFamily="18" charset="0"/>
                      </a:rPr>
                      <m:t>)</m:t>
                    </m:r>
                  </m:oMath>
                </a14:m>
                <a:endParaRPr lang="en-US"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𝑆𝑡𝑎𝑛𝑑𝑎𝑟𝑑</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𝐷𝑒𝑣𝑖𝑎𝑡𝑖𝑜𝑛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𝜎</m:t>
                      </m:r>
                      <m:r>
                        <a:rPr lang="en-HK" i="0">
                          <a:latin typeface="Cambria Math" panose="02040503050406030204" pitchFamily="18" charset="0"/>
                        </a:rPr>
                        <m:t>=</m:t>
                      </m:r>
                      <m:rad>
                        <m:radPr>
                          <m:degHide m:val="on"/>
                          <m:ctrlPr>
                            <a:rPr lang="en-HK" i="1">
                              <a:latin typeface="Cambria Math" panose="02040503050406030204" pitchFamily="18" charset="0"/>
                            </a:rPr>
                          </m:ctrlPr>
                        </m:radPr>
                        <m:deg/>
                        <m:e>
                          <m:f>
                            <m:fPr>
                              <m:ctrlPr>
                                <a:rPr lang="en-HK" i="1">
                                  <a:latin typeface="Cambria Math" panose="02040503050406030204" pitchFamily="18" charset="0"/>
                                </a:rPr>
                              </m:ctrlPr>
                            </m:fPr>
                            <m:num>
                              <m:r>
                                <a:rPr lang="en-HK" i="0">
                                  <a:latin typeface="Cambria Math" panose="02040503050406030204" pitchFamily="18" charset="0"/>
                                </a:rPr>
                                <m:t>1</m:t>
                              </m:r>
                            </m:num>
                            <m:den>
                              <m:r>
                                <a:rPr lang="en-HK" i="1">
                                  <a:latin typeface="Cambria Math" panose="02040503050406030204" pitchFamily="18" charset="0"/>
                                </a:rPr>
                                <m:t>𝑛</m:t>
                              </m:r>
                              <m:r>
                                <a:rPr lang="en-HK" i="0">
                                  <a:latin typeface="Cambria Math" panose="02040503050406030204" pitchFamily="18" charset="0"/>
                                </a:rPr>
                                <m:t>−1</m:t>
                              </m:r>
                            </m:den>
                          </m:f>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𝑠</m:t>
                              </m:r>
                              <m:r>
                                <a:rPr lang="en-HK" i="0">
                                  <a:latin typeface="Cambria Math" panose="02040503050406030204" pitchFamily="18" charset="0"/>
                                </a:rPr>
                                <m:t>=1</m:t>
                              </m:r>
                            </m:sub>
                            <m:sup>
                              <m:r>
                                <a:rPr lang="en-HK" i="1">
                                  <a:latin typeface="Cambria Math" panose="02040503050406030204" pitchFamily="18" charset="0"/>
                                </a:rPr>
                                <m:t>𝑛</m:t>
                              </m:r>
                            </m:sup>
                            <m:e>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2</m:t>
                                  </m:r>
                                </m:sup>
                              </m:sSup>
                            </m:e>
                          </m:nary>
                        </m:e>
                      </m:rad>
                    </m:oMath>
                  </m:oMathPara>
                </a14:m>
                <a:endParaRPr lang="en-US" i="1" dirty="0">
                  <a:latin typeface="Cambria Math" panose="02040503050406030204" pitchFamily="18" charset="0"/>
                </a:endParaRPr>
              </a:p>
              <a:p>
                <a:endParaRPr lang="en-US"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𝑆𝑘𝑒𝑤</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3</m:t>
                              </m:r>
                            </m:sup>
                          </m:sSup>
                        </m:num>
                        <m:den>
                          <m:sSup>
                            <m:sSupPr>
                              <m:ctrlPr>
                                <a:rPr lang="en-HK" i="1">
                                  <a:latin typeface="Cambria Math" panose="02040503050406030204" pitchFamily="18" charset="0"/>
                                </a:rPr>
                              </m:ctrlPr>
                            </m:sSupPr>
                            <m:e>
                              <m:r>
                                <a:rPr lang="en-HK" i="1">
                                  <a:latin typeface="Cambria Math" panose="02040503050406030204" pitchFamily="18" charset="0"/>
                                </a:rPr>
                                <m:t>𝜎</m:t>
                              </m:r>
                            </m:e>
                            <m:sup>
                              <m:r>
                                <a:rPr lang="en-HK" i="0">
                                  <a:latin typeface="Cambria Math" panose="02040503050406030204" pitchFamily="18" charset="0"/>
                                </a:rPr>
                                <m:t>3</m:t>
                              </m:r>
                            </m:sup>
                          </m:sSup>
                        </m:den>
                      </m:f>
                    </m:oMath>
                  </m:oMathPara>
                </a14:m>
                <a:endParaRPr lang="en-US"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𝐾𝑢𝑟𝑡𝑜𝑠𝑖𝑠</m:t>
                      </m:r>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sSup>
                            <m:sSupPr>
                              <m:ctrlPr>
                                <a:rPr lang="en-HK" i="1">
                                  <a:latin typeface="Cambria Math" panose="02040503050406030204" pitchFamily="18" charset="0"/>
                                </a:rPr>
                              </m:ctrlPr>
                            </m:sSupPr>
                            <m:e>
                              <m:d>
                                <m:dPr>
                                  <m:begChr m:val="["/>
                                  <m:endChr m:val="]"/>
                                  <m:ctrlPr>
                                    <a:rPr lang="en-HK" i="1">
                                      <a:latin typeface="Cambria Math" panose="02040503050406030204" pitchFamily="18" charset="0"/>
                                    </a:rPr>
                                  </m:ctrlPr>
                                </m:dPr>
                                <m:e>
                                  <m:r>
                                    <a:rPr lang="en-HK" i="1">
                                      <a:latin typeface="Cambria Math" panose="02040503050406030204" pitchFamily="18" charset="0"/>
                                    </a:rPr>
                                    <m:t>𝑟</m:t>
                                  </m:r>
                                  <m:d>
                                    <m:dPr>
                                      <m:ctrlPr>
                                        <a:rPr lang="en-HK" i="1">
                                          <a:latin typeface="Cambria Math" panose="02040503050406030204" pitchFamily="18" charset="0"/>
                                        </a:rPr>
                                      </m:ctrlPr>
                                    </m:dPr>
                                    <m:e>
                                      <m:r>
                                        <a:rPr lang="en-HK" i="1">
                                          <a:latin typeface="Cambria Math" panose="02040503050406030204" pitchFamily="18" charset="0"/>
                                        </a:rPr>
                                        <m:t>𝑠</m:t>
                                      </m:r>
                                    </m:e>
                                  </m:d>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r>
                                        <a:rPr lang="en-HK" i="1">
                                          <a:latin typeface="Cambria Math" panose="02040503050406030204" pitchFamily="18" charset="0"/>
                                        </a:rPr>
                                        <m:t>𝑟</m:t>
                                      </m:r>
                                    </m:e>
                                  </m:d>
                                </m:e>
                              </m:d>
                            </m:e>
                            <m:sup>
                              <m:r>
                                <a:rPr lang="en-HK" i="0">
                                  <a:latin typeface="Cambria Math" panose="02040503050406030204" pitchFamily="18" charset="0"/>
                                </a:rPr>
                                <m:t>4</m:t>
                              </m:r>
                            </m:sup>
                          </m:sSup>
                        </m:num>
                        <m:den>
                          <m:sSup>
                            <m:sSupPr>
                              <m:ctrlPr>
                                <a:rPr lang="en-HK" i="1">
                                  <a:latin typeface="Cambria Math" panose="02040503050406030204" pitchFamily="18" charset="0"/>
                                </a:rPr>
                              </m:ctrlPr>
                            </m:sSupPr>
                            <m:e>
                              <m:r>
                                <a:rPr lang="en-HK" i="1">
                                  <a:latin typeface="Cambria Math" panose="02040503050406030204" pitchFamily="18" charset="0"/>
                                </a:rPr>
                                <m:t>𝜎</m:t>
                              </m:r>
                            </m:e>
                            <m:sup>
                              <m:r>
                                <a:rPr lang="en-HK" i="0">
                                  <a:latin typeface="Cambria Math" panose="02040503050406030204" pitchFamily="18" charset="0"/>
                                </a:rPr>
                                <m:t>4</m:t>
                              </m:r>
                            </m:sup>
                          </m:sSup>
                        </m:den>
                      </m:f>
                      <m:r>
                        <a:rPr lang="en-HK" i="0">
                          <a:latin typeface="Cambria Math" panose="02040503050406030204" pitchFamily="18" charset="0"/>
                        </a:rPr>
                        <m:t>−3</m:t>
                      </m:r>
                    </m:oMath>
                  </m:oMathPara>
                </a14:m>
                <a:endParaRPr lang="en-HK" dirty="0"/>
              </a:p>
            </p:txBody>
          </p:sp>
        </mc:Choice>
        <mc:Fallback>
          <p:sp>
            <p:nvSpPr>
              <p:cNvPr id="5" name="Rectangle 4">
                <a:extLst>
                  <a:ext uri="{FF2B5EF4-FFF2-40B4-BE49-F238E27FC236}">
                    <a16:creationId xmlns:a16="http://schemas.microsoft.com/office/drawing/2014/main" id="{9E5E0FD8-D46A-4F3B-8819-3E539FA54F1F}"/>
                  </a:ext>
                </a:extLst>
              </p:cNvPr>
              <p:cNvSpPr>
                <a:spLocks noRot="1" noChangeAspect="1" noMove="1" noResize="1" noEditPoints="1" noAdjustHandles="1" noChangeArrowheads="1" noChangeShapeType="1" noTextEdit="1"/>
              </p:cNvSpPr>
              <p:nvPr/>
            </p:nvSpPr>
            <p:spPr>
              <a:xfrm>
                <a:off x="-153988" y="1524000"/>
                <a:ext cx="7313612" cy="5189177"/>
              </a:xfrm>
              <a:prstGeom prst="rect">
                <a:avLst/>
              </a:prstGeom>
              <a:blipFill>
                <a:blip r:embed="rId2"/>
                <a:stretch>
                  <a:fillRect/>
                </a:stretch>
              </a:blipFill>
            </p:spPr>
            <p:txBody>
              <a:bodyPr/>
              <a:lstStyle/>
              <a:p>
                <a:r>
                  <a:rPr lang="en-HK">
                    <a:noFill/>
                  </a:rPr>
                  <a:t> </a:t>
                </a:r>
              </a:p>
            </p:txBody>
          </p:sp>
        </mc:Fallback>
      </mc:AlternateContent>
      <p:pic>
        <p:nvPicPr>
          <p:cNvPr id="7" name="Picture 6">
            <a:extLst>
              <a:ext uri="{FF2B5EF4-FFF2-40B4-BE49-F238E27FC236}">
                <a16:creationId xmlns:a16="http://schemas.microsoft.com/office/drawing/2014/main" id="{8C20DFEF-E971-47E2-A564-AA68AC310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500" y="1066800"/>
            <a:ext cx="4958565" cy="2057400"/>
          </a:xfrm>
          <a:prstGeom prst="rect">
            <a:avLst/>
          </a:prstGeom>
        </p:spPr>
      </p:pic>
      <p:pic>
        <p:nvPicPr>
          <p:cNvPr id="9" name="Picture 8">
            <a:extLst>
              <a:ext uri="{FF2B5EF4-FFF2-40B4-BE49-F238E27FC236}">
                <a16:creationId xmlns:a16="http://schemas.microsoft.com/office/drawing/2014/main" id="{E770D5D6-C0BC-4743-8948-80C539FA0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500" y="3158280"/>
            <a:ext cx="4958565" cy="861526"/>
          </a:xfrm>
          <a:prstGeom prst="rect">
            <a:avLst/>
          </a:prstGeom>
        </p:spPr>
      </p:pic>
      <p:pic>
        <p:nvPicPr>
          <p:cNvPr id="11" name="Picture 10">
            <a:extLst>
              <a:ext uri="{FF2B5EF4-FFF2-40B4-BE49-F238E27FC236}">
                <a16:creationId xmlns:a16="http://schemas.microsoft.com/office/drawing/2014/main" id="{503EF502-3C39-456A-9761-66BC440A35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0500" y="4457542"/>
            <a:ext cx="4958564" cy="1105058"/>
          </a:xfrm>
          <a:prstGeom prst="rect">
            <a:avLst/>
          </a:prstGeom>
        </p:spPr>
      </p:pic>
    </p:spTree>
    <p:extLst>
      <p:ext uri="{BB962C8B-B14F-4D97-AF65-F5344CB8AC3E}">
        <p14:creationId xmlns:p14="http://schemas.microsoft.com/office/powerpoint/2010/main" val="32185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DC50E4C-6050-4F0F-A384-D23D20C2019D}"/>
                  </a:ext>
                </a:extLst>
              </p:cNvPr>
              <p:cNvSpPr/>
              <p:nvPr/>
            </p:nvSpPr>
            <p:spPr>
              <a:xfrm>
                <a:off x="455612" y="1942322"/>
                <a:ext cx="5867400" cy="37671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sSub>
                            <m:sSubPr>
                              <m:ctrlPr>
                                <a:rPr lang="en-HK" i="1">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𝑟</m:t>
                              </m:r>
                            </m:e>
                            <m:sub>
                              <m:r>
                                <a:rPr lang="en-HK" i="1">
                                  <a:solidFill>
                                    <a:srgbClr val="FF0000"/>
                                  </a:solidFill>
                                  <a:latin typeface="Cambria Math" panose="02040503050406030204" pitchFamily="18" charset="0"/>
                                </a:rPr>
                                <m:t>𝑝</m:t>
                              </m:r>
                            </m:sub>
                          </m:sSub>
                        </m:e>
                      </m:d>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r>
                        <a:rPr lang="en-HK" i="1">
                          <a:latin typeface="Cambria Math" panose="02040503050406030204" pitchFamily="18" charset="0"/>
                        </a:rPr>
                        <m:t>𝐸</m:t>
                      </m:r>
                    </m:oMath>
                  </m:oMathPara>
                </a14:m>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r>
                        <a:rPr lang="en-HK" i="0">
                          <a:latin typeface="Cambria Math" panose="02040503050406030204" pitchFamily="18" charset="0"/>
                        </a:rPr>
                        <m:t>=1,  </m:t>
                      </m:r>
                      <m:r>
                        <a:rPr lang="en-HK" i="1">
                          <a:latin typeface="Cambria Math" panose="02040503050406030204" pitchFamily="18" charset="0"/>
                        </a:rPr>
                        <m:t>𝑤h𝑒𝑟𝑒</m:t>
                      </m:r>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r>
                        <a:rPr lang="en-HK" i="0">
                          <a:latin typeface="Cambria Math" panose="02040503050406030204" pitchFamily="18" charset="0"/>
                        </a:rPr>
                        <m:t> </m:t>
                      </m:r>
                      <m:r>
                        <a:rPr lang="en-HK" i="1">
                          <a:latin typeface="Cambria Math" panose="02040503050406030204" pitchFamily="18" charset="0"/>
                        </a:rPr>
                        <m:t>𝑐𝑎𝑛</m:t>
                      </m:r>
                      <m:r>
                        <a:rPr lang="en-HK" i="0">
                          <a:latin typeface="Cambria Math" panose="02040503050406030204" pitchFamily="18" charset="0"/>
                        </a:rPr>
                        <m:t> </m:t>
                      </m:r>
                      <m:r>
                        <a:rPr lang="en-HK" i="1">
                          <a:latin typeface="Cambria Math" panose="02040503050406030204" pitchFamily="18" charset="0"/>
                        </a:rPr>
                        <m:t>𝑏𝑒</m:t>
                      </m:r>
                      <m:r>
                        <a:rPr lang="en-HK" i="0">
                          <a:latin typeface="Cambria Math" panose="02040503050406030204" pitchFamily="18" charset="0"/>
                        </a:rPr>
                        <m:t> </m:t>
                      </m:r>
                      <m:r>
                        <a:rPr lang="en-HK" i="1">
                          <a:latin typeface="Cambria Math" panose="02040503050406030204" pitchFamily="18" charset="0"/>
                        </a:rPr>
                        <m:t>𝑛𝑒𝑔𝑎𝑡𝑖𝑣𝑒</m:t>
                      </m:r>
                    </m:oMath>
                  </m:oMathPara>
                </a14:m>
                <a:endParaRPr lang="en-US" i="1" dirty="0">
                  <a:latin typeface="Cambria Math" panose="02040503050406030204" pitchFamily="18" charset="0"/>
                </a:endParaRPr>
              </a:p>
              <a:p>
                <a:pPr/>
                <a:endParaRPr lang="en-US" i="1" dirty="0">
                  <a:latin typeface="Cambria Math" panose="02040503050406030204" pitchFamily="18" charset="0"/>
                </a:endParaRPr>
              </a:p>
              <a:p>
                <a:pPr/>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0" smtClean="0">
                          <a:solidFill>
                            <a:srgbClr val="FF0000"/>
                          </a:solidFill>
                          <a:latin typeface="Cambria Math" panose="02040503050406030204" pitchFamily="18" charset="0"/>
                        </a:rPr>
                        <m:t>2 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chemeClr val="tx1"/>
                          </a:solidFill>
                          <a:latin typeface="Cambria Math" panose="02040503050406030204" pitchFamily="18" charset="0"/>
                        </a:rPr>
                        <m:t>𝐸</m:t>
                      </m:r>
                      <m:d>
                        <m:dPr>
                          <m:ctrlPr>
                            <a:rPr lang="en-HK" i="1">
                              <a:solidFill>
                                <a:schemeClr val="tx1"/>
                              </a:solidFill>
                              <a:latin typeface="Cambria Math" panose="02040503050406030204" pitchFamily="18" charset="0"/>
                            </a:rPr>
                          </m:ctrlPr>
                        </m:dPr>
                        <m:e>
                          <m:sSub>
                            <m:sSubPr>
                              <m:ctrlPr>
                                <a:rPr lang="en-HK" i="1">
                                  <a:solidFill>
                                    <a:schemeClr val="tx1"/>
                                  </a:solidFill>
                                  <a:latin typeface="Cambria Math" panose="02040503050406030204" pitchFamily="18" charset="0"/>
                                </a:rPr>
                              </m:ctrlPr>
                            </m:sSubPr>
                            <m:e>
                              <m:r>
                                <a:rPr lang="en-HK" i="1">
                                  <a:solidFill>
                                    <a:schemeClr val="tx1"/>
                                  </a:solidFill>
                                  <a:latin typeface="Cambria Math" panose="02040503050406030204" pitchFamily="18" charset="0"/>
                                </a:rPr>
                                <m:t>𝑟</m:t>
                              </m:r>
                            </m:e>
                            <m:sub>
                              <m:r>
                                <a:rPr lang="en-HK" i="1">
                                  <a:solidFill>
                                    <a:schemeClr val="tx1"/>
                                  </a:solidFill>
                                  <a:latin typeface="Cambria Math" panose="02040503050406030204" pitchFamily="18" charset="0"/>
                                </a:rPr>
                                <m:t>𝑝</m:t>
                              </m:r>
                            </m:sub>
                          </m:sSub>
                        </m:e>
                      </m:d>
                      <m:r>
                        <a:rPr lang="en-HK" i="0">
                          <a:latin typeface="Cambria Math" panose="02040503050406030204" pitchFamily="18" charset="0"/>
                        </a:rPr>
                        <m:t> =</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oMath>
                  </m:oMathPara>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latin typeface="Cambria Math" panose="02040503050406030204" pitchFamily="18" charset="0"/>
                        </a:rPr>
                        <m:t>𝑤</m:t>
                      </m:r>
                      <m:r>
                        <a:rPr lang="en-HK" i="0">
                          <a:latin typeface="Cambria Math" panose="02040503050406030204" pitchFamily="18" charset="0"/>
                        </a:rPr>
                        <m:t>∙</m:t>
                      </m:r>
                      <m:sSup>
                        <m:sSupPr>
                          <m:ctrlPr>
                            <a:rPr lang="en-HK" i="1">
                              <a:latin typeface="Cambria Math" panose="02040503050406030204" pitchFamily="18" charset="0"/>
                            </a:rPr>
                          </m:ctrlPr>
                        </m:sSupPr>
                        <m:e>
                          <m:r>
                            <a:rPr lang="en-HK" i="1">
                              <a:latin typeface="Cambria Math" panose="02040503050406030204" pitchFamily="18" charset="0"/>
                            </a:rPr>
                            <m:t>𝑅</m:t>
                          </m:r>
                        </m:e>
                        <m:sup>
                          <m:r>
                            <a:rPr lang="en-HK" i="1">
                              <a:latin typeface="Cambria Math" panose="02040503050406030204" pitchFamily="18" charset="0"/>
                            </a:rPr>
                            <m:t>𝑇</m:t>
                          </m:r>
                        </m:sup>
                      </m:sSup>
                      <m:r>
                        <a:rPr lang="en-HK" i="0">
                          <a:latin typeface="Cambria Math" panose="02040503050406030204" pitchFamily="18" charset="0"/>
                        </a:rPr>
                        <m:t>=</m:t>
                      </m:r>
                      <m:d>
                        <m:dPr>
                          <m:ctrlPr>
                            <a:rPr lang="en-HK" i="1" smtClean="0">
                              <a:latin typeface="Cambria Math" panose="02040503050406030204" pitchFamily="18" charset="0"/>
                            </a:rPr>
                          </m:ctrlPr>
                        </m:dPr>
                        <m:e>
                          <m:m>
                            <m:mPr>
                              <m:mcs>
                                <m:mc>
                                  <m:mcPr>
                                    <m:count m:val="3"/>
                                    <m:mcJc m:val="center"/>
                                  </m:mcPr>
                                </m:mc>
                              </m:mcs>
                              <m:ctrlPr>
                                <a:rPr lang="en-HK" i="1" smtClean="0">
                                  <a:latin typeface="Cambria Math" panose="02040503050406030204" pitchFamily="18" charset="0"/>
                                </a:rPr>
                              </m:ctrlPr>
                            </m:mPr>
                            <m:mr>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e>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e>
                                <m:m>
                                  <m:mPr>
                                    <m:mcs>
                                      <m:mc>
                                        <m:mcPr>
                                          <m:count m:val="2"/>
                                          <m:mcJc m:val="center"/>
                                        </m:mcPr>
                                      </m:mc>
                                    </m:mcs>
                                    <m:ctrlPr>
                                      <a:rPr lang="en-HK" i="1" smtClean="0">
                                        <a:latin typeface="Cambria Math" panose="02040503050406030204" pitchFamily="18" charset="0"/>
                                      </a:rPr>
                                    </m:ctrlPr>
                                  </m:mPr>
                                  <m:mr>
                                    <m:e>
                                      <m:r>
                                        <m:rPr>
                                          <m:brk m:alnAt="7"/>
                                        </m:rPr>
                                        <a:rPr lang="en-HK" i="1" smtClean="0">
                                          <a:latin typeface="Cambria Math" panose="02040503050406030204" pitchFamily="18" charset="0"/>
                                        </a:rPr>
                                        <m:t>⋯</m:t>
                                      </m:r>
                                    </m:e>
                                    <m:e>
                                      <m:sSub>
                                        <m:sSubPr>
                                          <m:ctrlPr>
                                            <a:rPr lang="en-HK"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e>
                                  </m:mr>
                                </m:m>
                              </m:e>
                            </m:mr>
                          </m:m>
                        </m:e>
                      </m:d>
                      <m:r>
                        <a:rPr lang="en-HK" i="0">
                          <a:latin typeface="Cambria Math" panose="02040503050406030204" pitchFamily="18" charset="0"/>
                        </a:rPr>
                        <m:t>∙</m:t>
                      </m:r>
                      <m:d>
                        <m:dPr>
                          <m:ctrlPr>
                            <a:rPr lang="en-HK" i="1">
                              <a:latin typeface="Cambria Math" panose="02040503050406030204" pitchFamily="18" charset="0"/>
                            </a:rPr>
                          </m:ctrlPr>
                        </m:dPr>
                        <m:e>
                          <m:f>
                            <m:fPr>
                              <m:type m:val="noBar"/>
                              <m:ctrlPr>
                                <a:rPr lang="en-HK" i="1">
                                  <a:latin typeface="Cambria Math" panose="02040503050406030204" pitchFamily="18" charset="0"/>
                                </a:rPr>
                              </m:ctrlPr>
                            </m:fPr>
                            <m:num>
                              <m:m>
                                <m:mPr>
                                  <m:plcHide m:val="on"/>
                                  <m:mcs>
                                    <m:mc>
                                      <m:mcPr>
                                        <m:count m:val="1"/>
                                        <m:mcJc m:val="center"/>
                                      </m:mcPr>
                                    </m:mc>
                                  </m:mcs>
                                  <m:ctrlPr>
                                    <a:rPr lang="en-HK" i="1">
                                      <a:latin typeface="Cambria Math" panose="02040503050406030204" pitchFamily="18" charset="0"/>
                                    </a:rPr>
                                  </m:ctrlPr>
                                </m:mP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1</m:t>
                                            </m:r>
                                          </m:sub>
                                        </m:sSub>
                                      </m:e>
                                    </m:d>
                                  </m:e>
                                </m:m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0">
                                                <a:latin typeface="Cambria Math" panose="02040503050406030204" pitchFamily="18" charset="0"/>
                                              </a:rPr>
                                              <m:t>2</m:t>
                                            </m:r>
                                          </m:sub>
                                        </m:sSub>
                                      </m:e>
                                    </m:d>
                                  </m:e>
                                </m:mr>
                              </m:m>
                            </m:num>
                            <m:den>
                              <m:m>
                                <m:mPr>
                                  <m:plcHide m:val="on"/>
                                  <m:mcs>
                                    <m:mc>
                                      <m:mcPr>
                                        <m:count m:val="1"/>
                                        <m:mcJc m:val="center"/>
                                      </m:mcPr>
                                    </m:mc>
                                  </m:mcs>
                                  <m:ctrlPr>
                                    <a:rPr lang="en-HK" i="1">
                                      <a:latin typeface="Cambria Math" panose="02040503050406030204" pitchFamily="18" charset="0"/>
                                    </a:rPr>
                                  </m:ctrlPr>
                                </m:mPr>
                                <m:mr>
                                  <m:e>
                                    <m:r>
                                      <a:rPr lang="en-HK" i="0">
                                        <a:latin typeface="Cambria Math" panose="02040503050406030204" pitchFamily="18" charset="0"/>
                                      </a:rPr>
                                      <m:t>⋮</m:t>
                                    </m:r>
                                  </m:e>
                                </m:mr>
                                <m:m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𝑛</m:t>
                                            </m:r>
                                          </m:sub>
                                        </m:sSub>
                                      </m:e>
                                    </m:d>
                                  </m:e>
                                </m:mr>
                              </m:m>
                            </m:den>
                          </m:f>
                        </m:e>
                      </m:d>
                    </m:oMath>
                  </m:oMathPara>
                </a14:m>
                <a:endParaRPr lang="en-HK" dirty="0"/>
              </a:p>
            </p:txBody>
          </p:sp>
        </mc:Choice>
        <mc:Fallback>
          <p:sp>
            <p:nvSpPr>
              <p:cNvPr id="3" name="Rectangle 2">
                <a:extLst>
                  <a:ext uri="{FF2B5EF4-FFF2-40B4-BE49-F238E27FC236}">
                    <a16:creationId xmlns:a16="http://schemas.microsoft.com/office/drawing/2014/main" id="{EDC50E4C-6050-4F0F-A384-D23D20C2019D}"/>
                  </a:ext>
                </a:extLst>
              </p:cNvPr>
              <p:cNvSpPr>
                <a:spLocks noRot="1" noChangeAspect="1" noMove="1" noResize="1" noEditPoints="1" noAdjustHandles="1" noChangeArrowheads="1" noChangeShapeType="1" noTextEdit="1"/>
              </p:cNvSpPr>
              <p:nvPr/>
            </p:nvSpPr>
            <p:spPr>
              <a:xfrm>
                <a:off x="455612" y="1942322"/>
                <a:ext cx="5867400" cy="3767122"/>
              </a:xfrm>
              <a:prstGeom prst="rect">
                <a:avLst/>
              </a:prstGeom>
              <a:blipFill>
                <a:blip r:embed="rId2"/>
                <a:stretch>
                  <a:fillRect/>
                </a:stretch>
              </a:blipFill>
            </p:spPr>
            <p:txBody>
              <a:bodyPr/>
              <a:lstStyle/>
              <a:p>
                <a:r>
                  <a:rPr lang="en-HK">
                    <a:noFill/>
                  </a:rPr>
                  <a:t> </a:t>
                </a:r>
              </a:p>
            </p:txBody>
          </p:sp>
        </mc:Fallback>
      </mc:AlternateContent>
      <p:pic>
        <p:nvPicPr>
          <p:cNvPr id="6" name="Picture 5">
            <a:extLst>
              <a:ext uri="{FF2B5EF4-FFF2-40B4-BE49-F238E27FC236}">
                <a16:creationId xmlns:a16="http://schemas.microsoft.com/office/drawing/2014/main" id="{A1EEB12B-7401-41D4-B07E-698763E7F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612" y="2130044"/>
            <a:ext cx="5870037" cy="3391678"/>
          </a:xfrm>
          <a:prstGeom prst="rect">
            <a:avLst/>
          </a:prstGeom>
        </p:spPr>
      </p:pic>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6578147"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Expected Return</a:t>
            </a:r>
          </a:p>
        </p:txBody>
      </p:sp>
    </p:spTree>
    <p:extLst>
      <p:ext uri="{BB962C8B-B14F-4D97-AF65-F5344CB8AC3E}">
        <p14:creationId xmlns:p14="http://schemas.microsoft.com/office/powerpoint/2010/main" val="231938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6425747"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Variance/Sigma</a:t>
            </a:r>
          </a:p>
        </p:txBody>
      </p:sp>
      <p:pic>
        <p:nvPicPr>
          <p:cNvPr id="4" name="Picture 3">
            <a:extLst>
              <a:ext uri="{FF2B5EF4-FFF2-40B4-BE49-F238E27FC236}">
                <a16:creationId xmlns:a16="http://schemas.microsoft.com/office/drawing/2014/main" id="{CBEAE2AD-9BFD-471C-A7DC-95D416EA3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6012" y="152400"/>
            <a:ext cx="4572000" cy="2903387"/>
          </a:xfrm>
          <a:prstGeom prst="rect">
            <a:avLst/>
          </a:prstGeom>
        </p:spPr>
      </p:pic>
      <p:sp>
        <p:nvSpPr>
          <p:cNvPr id="8" name="Rectangle 7">
            <a:extLst>
              <a:ext uri="{FF2B5EF4-FFF2-40B4-BE49-F238E27FC236}">
                <a16:creationId xmlns:a16="http://schemas.microsoft.com/office/drawing/2014/main" id="{6314FE1C-3939-42F4-A0AE-1676C1D728AC}"/>
              </a:ext>
            </a:extLst>
          </p:cNvPr>
          <p:cNvSpPr/>
          <p:nvPr/>
        </p:nvSpPr>
        <p:spPr>
          <a:xfrm rot="5400000">
            <a:off x="9980612" y="1066801"/>
            <a:ext cx="304800" cy="3352799"/>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0268085A-BF83-42FE-9EA1-D7BCD8025C37}"/>
                  </a:ext>
                </a:extLst>
              </p:cNvPr>
              <p:cNvSpPr/>
              <p:nvPr/>
            </p:nvSpPr>
            <p:spPr>
              <a:xfrm>
                <a:off x="9447212" y="2807834"/>
                <a:ext cx="2106922" cy="495905"/>
              </a:xfrm>
              <a:prstGeom prst="rect">
                <a:avLst/>
              </a:prstGeom>
            </p:spPr>
            <p:txBody>
              <a:bodyPr wrap="square">
                <a:spAutoFit/>
              </a:bodyPr>
              <a:lstStyle/>
              <a:p>
                <a:r>
                  <a:rPr lang="en-HK" sz="2400" dirty="0">
                    <a:solidFill>
                      <a:srgbClr val="FF0000"/>
                    </a:solidFill>
                  </a:rPr>
                  <a:t>Covariance </a:t>
                </a:r>
                <a14:m>
                  <m:oMath xmlns:m="http://schemas.openxmlformats.org/officeDocument/2006/math">
                    <m:sSub>
                      <m:sSubPr>
                        <m:ctrlPr>
                          <a:rPr lang="en-HK" sz="2400"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m:rPr>
                            <m:sty m:val="p"/>
                          </m:rPr>
                          <a:rPr lang="en-US" sz="2400" b="0" i="0" smtClean="0">
                            <a:solidFill>
                              <a:srgbClr val="FF0000"/>
                            </a:solidFill>
                            <a:latin typeface="Cambria Math" panose="02040503050406030204" pitchFamily="18" charset="0"/>
                          </a:rPr>
                          <m:t>ij</m:t>
                        </m:r>
                      </m:sub>
                    </m:sSub>
                  </m:oMath>
                </a14:m>
                <a:endParaRPr lang="en-HK" sz="2400" dirty="0">
                  <a:solidFill>
                    <a:srgbClr val="FF0000"/>
                  </a:solidFill>
                </a:endParaRPr>
              </a:p>
            </p:txBody>
          </p:sp>
        </mc:Choice>
        <mc:Fallback>
          <p:sp>
            <p:nvSpPr>
              <p:cNvPr id="9" name="Rectangle 8">
                <a:extLst>
                  <a:ext uri="{FF2B5EF4-FFF2-40B4-BE49-F238E27FC236}">
                    <a16:creationId xmlns:a16="http://schemas.microsoft.com/office/drawing/2014/main" id="{0268085A-BF83-42FE-9EA1-D7BCD8025C37}"/>
                  </a:ext>
                </a:extLst>
              </p:cNvPr>
              <p:cNvSpPr>
                <a:spLocks noRot="1" noChangeAspect="1" noMove="1" noResize="1" noEditPoints="1" noAdjustHandles="1" noChangeArrowheads="1" noChangeShapeType="1" noTextEdit="1"/>
              </p:cNvSpPr>
              <p:nvPr/>
            </p:nvSpPr>
            <p:spPr>
              <a:xfrm>
                <a:off x="9447212" y="2807834"/>
                <a:ext cx="2106922" cy="495905"/>
              </a:xfrm>
              <a:prstGeom prst="rect">
                <a:avLst/>
              </a:prstGeom>
              <a:blipFill>
                <a:blip r:embed="rId3"/>
                <a:stretch>
                  <a:fillRect l="-4638" t="-8642" b="-22222"/>
                </a:stretch>
              </a:blipFill>
            </p:spPr>
            <p:txBody>
              <a:bodyPr/>
              <a:lstStyle/>
              <a:p>
                <a:r>
                  <a:rPr lang="en-HK">
                    <a:noFill/>
                  </a:rPr>
                  <a:t> </a:t>
                </a:r>
              </a:p>
            </p:txBody>
          </p:sp>
        </mc:Fallback>
      </mc:AlternateContent>
      <p:pic>
        <p:nvPicPr>
          <p:cNvPr id="11" name="Picture 10">
            <a:extLst>
              <a:ext uri="{FF2B5EF4-FFF2-40B4-BE49-F238E27FC236}">
                <a16:creationId xmlns:a16="http://schemas.microsoft.com/office/drawing/2014/main" id="{36D04906-181D-492E-B786-3DDE41295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737" y="3568543"/>
            <a:ext cx="3420215" cy="953423"/>
          </a:xfrm>
          <a:prstGeom prst="rect">
            <a:avLst/>
          </a:prstGeom>
        </p:spPr>
      </p:pic>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100D7B3-A942-4483-87B0-D17BB412D40A}"/>
                  </a:ext>
                </a:extLst>
              </p:cNvPr>
              <p:cNvSpPr/>
              <p:nvPr/>
            </p:nvSpPr>
            <p:spPr>
              <a:xfrm>
                <a:off x="8034096" y="4574407"/>
                <a:ext cx="3102965" cy="8372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400" b="0" i="0" smtClean="0">
                          <a:solidFill>
                            <a:srgbClr val="FF0000"/>
                          </a:solidFill>
                          <a:latin typeface="Cambria Math" panose="02040503050406030204" pitchFamily="18" charset="0"/>
                        </a:rPr>
                        <m:t>Correlation</m:t>
                      </m:r>
                      <m:r>
                        <a:rPr lang="en-US" sz="2400" b="0" i="0" smtClean="0">
                          <a:solidFill>
                            <a:srgbClr val="FF0000"/>
                          </a:solidFill>
                          <a:latin typeface="Cambria Math" panose="02040503050406030204" pitchFamily="18" charset="0"/>
                        </a:rPr>
                        <m:t> </m:t>
                      </m:r>
                      <m:sSub>
                        <m:sSubPr>
                          <m:ctrlPr>
                            <a:rPr lang="en-HK" sz="2400"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𝜌</m:t>
                          </m:r>
                        </m:e>
                        <m:sub>
                          <m:r>
                            <a:rPr lang="en-HK" sz="2400" i="1">
                              <a:solidFill>
                                <a:srgbClr val="FF0000"/>
                              </a:solidFill>
                              <a:latin typeface="Cambria Math" panose="02040503050406030204" pitchFamily="18" charset="0"/>
                            </a:rPr>
                            <m:t>𝑖𝑗</m:t>
                          </m:r>
                        </m:sub>
                      </m:sSub>
                      <m:r>
                        <a:rPr lang="en-HK" sz="2400" i="0">
                          <a:solidFill>
                            <a:srgbClr val="FF0000"/>
                          </a:solidFill>
                          <a:latin typeface="Cambria Math" panose="02040503050406030204" pitchFamily="18" charset="0"/>
                        </a:rPr>
                        <m:t>=</m:t>
                      </m:r>
                      <m:f>
                        <m:fPr>
                          <m:ctrlPr>
                            <a:rPr lang="en-HK" sz="2400" i="1">
                              <a:solidFill>
                                <a:srgbClr val="FF0000"/>
                              </a:solidFill>
                              <a:latin typeface="Cambria Math" panose="02040503050406030204" pitchFamily="18" charset="0"/>
                            </a:rPr>
                          </m:ctrlPr>
                        </m:fPr>
                        <m:num>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𝑖𝑗</m:t>
                              </m:r>
                            </m:sub>
                          </m:sSub>
                        </m:num>
                        <m:den>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𝑖</m:t>
                              </m:r>
                            </m:sub>
                          </m:sSub>
                          <m:sSub>
                            <m:sSubPr>
                              <m:ctrlPr>
                                <a:rPr lang="en-HK" sz="2400" i="1">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𝑗</m:t>
                              </m:r>
                            </m:sub>
                          </m:sSub>
                        </m:den>
                      </m:f>
                    </m:oMath>
                  </m:oMathPara>
                </a14:m>
                <a:endParaRPr lang="en-HK" sz="2400" dirty="0">
                  <a:solidFill>
                    <a:srgbClr val="FF0000"/>
                  </a:solidFill>
                </a:endParaRPr>
              </a:p>
            </p:txBody>
          </p:sp>
        </mc:Choice>
        <mc:Fallback>
          <p:sp>
            <p:nvSpPr>
              <p:cNvPr id="12" name="Rectangle 11">
                <a:extLst>
                  <a:ext uri="{FF2B5EF4-FFF2-40B4-BE49-F238E27FC236}">
                    <a16:creationId xmlns:a16="http://schemas.microsoft.com/office/drawing/2014/main" id="{D100D7B3-A942-4483-87B0-D17BB412D40A}"/>
                  </a:ext>
                </a:extLst>
              </p:cNvPr>
              <p:cNvSpPr>
                <a:spLocks noRot="1" noChangeAspect="1" noMove="1" noResize="1" noEditPoints="1" noAdjustHandles="1" noChangeArrowheads="1" noChangeShapeType="1" noTextEdit="1"/>
              </p:cNvSpPr>
              <p:nvPr/>
            </p:nvSpPr>
            <p:spPr>
              <a:xfrm>
                <a:off x="8034096" y="4574407"/>
                <a:ext cx="3102965" cy="837217"/>
              </a:xfrm>
              <a:prstGeom prst="rect">
                <a:avLst/>
              </a:prstGeom>
              <a:blipFill>
                <a:blip r:embed="rId5"/>
                <a:stretch>
                  <a:fillRect/>
                </a:stretch>
              </a:blipFill>
            </p:spPr>
            <p:txBody>
              <a:bodyPr/>
              <a:lstStyle/>
              <a:p>
                <a:r>
                  <a:rPr lang="en-HK">
                    <a:noFill/>
                  </a:rPr>
                  <a:t> </a:t>
                </a:r>
              </a:p>
            </p:txBody>
          </p:sp>
        </mc:Fallback>
      </mc:AlternateContent>
      <p:grpSp>
        <p:nvGrpSpPr>
          <p:cNvPr id="19" name="Group 18">
            <a:extLst>
              <a:ext uri="{FF2B5EF4-FFF2-40B4-BE49-F238E27FC236}">
                <a16:creationId xmlns:a16="http://schemas.microsoft.com/office/drawing/2014/main" id="{D8BCC481-81D8-475A-BFF1-06ACE8388B13}"/>
              </a:ext>
            </a:extLst>
          </p:cNvPr>
          <p:cNvGrpSpPr/>
          <p:nvPr/>
        </p:nvGrpSpPr>
        <p:grpSpPr>
          <a:xfrm>
            <a:off x="7427912" y="5422094"/>
            <a:ext cx="4648200" cy="1259014"/>
            <a:chOff x="7313612" y="5401154"/>
            <a:chExt cx="4648200" cy="1259014"/>
          </a:xfrm>
        </p:grpSpPr>
        <p:pic>
          <p:nvPicPr>
            <p:cNvPr id="14" name="Picture 13">
              <a:extLst>
                <a:ext uri="{FF2B5EF4-FFF2-40B4-BE49-F238E27FC236}">
                  <a16:creationId xmlns:a16="http://schemas.microsoft.com/office/drawing/2014/main" id="{9DC6C2EA-05D3-4D70-8523-73416E03D698}"/>
                </a:ext>
              </a:extLst>
            </p:cNvPr>
            <p:cNvPicPr>
              <a:picLocks noChangeAspect="1"/>
            </p:cNvPicPr>
            <p:nvPr/>
          </p:nvPicPr>
          <p:blipFill rotWithShape="1">
            <a:blip r:embed="rId6">
              <a:extLst>
                <a:ext uri="{28A0092B-C50C-407E-A947-70E740481C1C}">
                  <a14:useLocalDpi xmlns:a14="http://schemas.microsoft.com/office/drawing/2010/main" val="0"/>
                </a:ext>
              </a:extLst>
            </a:blip>
            <a:srcRect t="1" r="6510" b="1"/>
            <a:stretch/>
          </p:blipFill>
          <p:spPr>
            <a:xfrm>
              <a:off x="7313612" y="5401154"/>
              <a:ext cx="4648200" cy="1259014"/>
            </a:xfrm>
            <a:prstGeom prst="rect">
              <a:avLst/>
            </a:prstGeom>
          </p:spPr>
        </p:pic>
        <p:sp>
          <p:nvSpPr>
            <p:cNvPr id="15" name="TextBox 14">
              <a:extLst>
                <a:ext uri="{FF2B5EF4-FFF2-40B4-BE49-F238E27FC236}">
                  <a16:creationId xmlns:a16="http://schemas.microsoft.com/office/drawing/2014/main" id="{3B57E307-8CDC-4DE9-AB58-66E98002536A}"/>
                </a:ext>
              </a:extLst>
            </p:cNvPr>
            <p:cNvSpPr txBox="1"/>
            <p:nvPr/>
          </p:nvSpPr>
          <p:spPr>
            <a:xfrm>
              <a:off x="11422159" y="5401154"/>
              <a:ext cx="533400" cy="369332"/>
            </a:xfrm>
            <a:prstGeom prst="rect">
              <a:avLst/>
            </a:prstGeom>
            <a:solidFill>
              <a:schemeClr val="bg1"/>
            </a:solidFill>
            <a:ln>
              <a:noFill/>
            </a:ln>
          </p:spPr>
          <p:txBody>
            <a:bodyPr wrap="square" rtlCol="0" anchor="ctr" anchorCtr="1">
              <a:spAutoFit/>
            </a:bodyPr>
            <a:lstStyle/>
            <a:p>
              <a:endParaRPr lang="en-HK" dirty="0"/>
            </a:p>
          </p:txBody>
        </p:sp>
        <p:sp>
          <p:nvSpPr>
            <p:cNvPr id="16" name="TextBox 15">
              <a:extLst>
                <a:ext uri="{FF2B5EF4-FFF2-40B4-BE49-F238E27FC236}">
                  <a16:creationId xmlns:a16="http://schemas.microsoft.com/office/drawing/2014/main" id="{326AEBC1-15D6-4E56-8CFD-C8982A322B0D}"/>
                </a:ext>
              </a:extLst>
            </p:cNvPr>
            <p:cNvSpPr txBox="1"/>
            <p:nvPr/>
          </p:nvSpPr>
          <p:spPr>
            <a:xfrm>
              <a:off x="11422159" y="5845995"/>
              <a:ext cx="533400" cy="369332"/>
            </a:xfrm>
            <a:prstGeom prst="rect">
              <a:avLst/>
            </a:prstGeom>
            <a:solidFill>
              <a:schemeClr val="bg1"/>
            </a:solidFill>
            <a:ln>
              <a:noFill/>
            </a:ln>
          </p:spPr>
          <p:txBody>
            <a:bodyPr wrap="square" rtlCol="0" anchor="ctr" anchorCtr="1">
              <a:spAutoFit/>
            </a:bodyPr>
            <a:lstStyle/>
            <a:p>
              <a:endParaRPr lang="en-HK" dirty="0"/>
            </a:p>
          </p:txBody>
        </p:sp>
      </p:gr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5AF238C1-5E96-4DD9-A194-D6BBC13E877D}"/>
                  </a:ext>
                </a:extLst>
              </p:cNvPr>
              <p:cNvSpPr/>
              <p:nvPr/>
            </p:nvSpPr>
            <p:spPr>
              <a:xfrm>
                <a:off x="463179" y="1599953"/>
                <a:ext cx="6630341" cy="473642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HK" smtClean="0">
                          <a:solidFill>
                            <a:srgbClr val="FF0000"/>
                          </a:solidFill>
                          <a:latin typeface="Cambria Math" panose="02040503050406030204" pitchFamily="18" charset="0"/>
                        </a:rPr>
                        <m:t>2</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𝑝</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i="1">
                              <a:latin typeface="Cambria Math" panose="02040503050406030204" pitchFamily="18" charset="0"/>
                            </a:rPr>
                            <m:t>1</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1</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2</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2</m:t>
                          </m:r>
                        </m:sub>
                        <m:sup>
                          <m:r>
                            <a:rPr lang="en-HK" i="0">
                              <a:latin typeface="Cambria Math" panose="02040503050406030204" pitchFamily="18" charset="0"/>
                            </a:rPr>
                            <m:t>2</m:t>
                          </m:r>
                        </m:sup>
                      </m:sSubSup>
                      <m:r>
                        <a:rPr lang="en-HK" i="0">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12</m:t>
                          </m:r>
                        </m:sub>
                      </m:sSub>
                    </m:oMath>
                  </m:oMathPara>
                </a14:m>
                <a:endParaRPr lang="en-US" i="1" dirty="0">
                  <a:latin typeface="Cambria Math" panose="02040503050406030204" pitchFamily="18" charset="0"/>
                </a:endParaRPr>
              </a:p>
              <a:p>
                <a:pPr/>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0" smtClean="0">
                          <a:solidFill>
                            <a:srgbClr val="FF0000"/>
                          </a:solidFill>
                          <a:latin typeface="Cambria Math" panose="02040503050406030204" pitchFamily="18" charset="0"/>
                        </a:rPr>
                        <m:t>3 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 xmlns:m="http://schemas.openxmlformats.org/officeDocument/2006/math">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𝑝</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1</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1</m:t>
                        </m:r>
                      </m:sub>
                      <m:sup>
                        <m:r>
                          <a:rPr lang="en-HK" i="0">
                            <a:latin typeface="Cambria Math" panose="02040503050406030204" pitchFamily="18" charset="0"/>
                          </a:rPr>
                          <m:t>2</m:t>
                        </m:r>
                      </m:sup>
                    </m:sSubSup>
                    <m:r>
                      <a:rPr lang="en-HK" i="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2</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0">
                            <a:latin typeface="Cambria Math" panose="02040503050406030204" pitchFamily="18" charset="0"/>
                          </a:rPr>
                          <m:t>2</m:t>
                        </m:r>
                      </m:sub>
                      <m:sup>
                        <m:r>
                          <a:rPr lang="en-HK" i="0">
                            <a:latin typeface="Cambria Math" panose="02040503050406030204" pitchFamily="18" charset="0"/>
                          </a:rPr>
                          <m:t>2</m:t>
                        </m:r>
                      </m:sup>
                    </m:sSubSup>
                    <m:r>
                      <a:rPr lang="en-US" b="0" i="0" smtClean="0">
                        <a:latin typeface="Cambria Math" panose="02040503050406030204" pitchFamily="18" charset="0"/>
                      </a:rPr>
                      <m:t>+</m:t>
                    </m:r>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US" b="0" i="1" smtClean="0">
                            <a:latin typeface="Cambria Math" panose="02040503050406030204" pitchFamily="18" charset="0"/>
                          </a:rPr>
                          <m:t>3</m:t>
                        </m:r>
                      </m:sub>
                      <m:sup>
                        <m:r>
                          <a:rPr lang="en-HK">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US" b="0" i="0" smtClean="0">
                            <a:latin typeface="Cambria Math" panose="02040503050406030204" pitchFamily="18" charset="0"/>
                          </a:rPr>
                          <m:t>3</m:t>
                        </m:r>
                      </m:sub>
                      <m:sup>
                        <m:r>
                          <a:rPr lang="en-HK">
                            <a:latin typeface="Cambria Math" panose="02040503050406030204" pitchFamily="18" charset="0"/>
                          </a:rPr>
                          <m:t>2</m:t>
                        </m:r>
                      </m:sup>
                    </m:sSubSup>
                    <m:r>
                      <a:rPr lang="en-HK" i="0">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12</m:t>
                        </m:r>
                      </m:sub>
                    </m:sSub>
                  </m:oMath>
                </a14:m>
                <a:r>
                  <a:rPr lang="en-HK" dirty="0"/>
                  <a:t> </a:t>
                </a:r>
                <a14:m>
                  <m:oMath xmlns:m="http://schemas.openxmlformats.org/officeDocument/2006/math">
                    <m:r>
                      <a:rPr lang="en-HK">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a:latin typeface="Cambria Math" panose="02040503050406030204" pitchFamily="18" charset="0"/>
                          </a:rPr>
                          <m:t>1</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1" smtClean="0">
                            <a:latin typeface="Cambria Math" panose="02040503050406030204" pitchFamily="18" charset="0"/>
                          </a:rPr>
                          <m:t>3</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a:latin typeface="Cambria Math" panose="02040503050406030204" pitchFamily="18" charset="0"/>
                          </a:rPr>
                          <m:t>1</m:t>
                        </m:r>
                        <m:r>
                          <a:rPr lang="en-US" b="0" i="1" smtClean="0">
                            <a:latin typeface="Cambria Math" panose="02040503050406030204" pitchFamily="18" charset="0"/>
                          </a:rPr>
                          <m:t>3</m:t>
                        </m:r>
                      </m:sub>
                    </m:sSub>
                  </m:oMath>
                </a14:m>
                <a:r>
                  <a:rPr lang="en-HK" dirty="0"/>
                  <a:t> </a:t>
                </a:r>
                <a14:m>
                  <m:oMath xmlns:m="http://schemas.openxmlformats.org/officeDocument/2006/math">
                    <m:r>
                      <a:rPr lang="en-HK">
                        <a:latin typeface="Cambria Math" panose="02040503050406030204" pitchFamily="18" charset="0"/>
                      </a:rPr>
                      <m:t>+2</m:t>
                    </m:r>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0" smtClean="0">
                            <a:latin typeface="Cambria Math" panose="02040503050406030204" pitchFamily="18" charset="0"/>
                          </a:rPr>
                          <m:t>2</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US" b="0" i="0" smtClean="0">
                            <a:latin typeface="Cambria Math" panose="02040503050406030204" pitchFamily="18" charset="0"/>
                          </a:rPr>
                          <m:t>3</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US" b="0" i="0" smtClean="0">
                            <a:latin typeface="Cambria Math" panose="02040503050406030204" pitchFamily="18" charset="0"/>
                          </a:rPr>
                          <m:t>23</m:t>
                        </m:r>
                      </m:sub>
                    </m:sSub>
                  </m:oMath>
                </a14:m>
                <a:endParaRPr lang="en-US" i="1" dirty="0">
                  <a:latin typeface="Cambria Math" panose="02040503050406030204" pitchFamily="18" charset="0"/>
                </a:endParaRPr>
              </a:p>
              <a:p>
                <a:pPr/>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𝑟𝑖𝑠𝑘𝑦</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𝑎𝑠𝑠𝑒𝑡𝑠</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𝑝</m:t>
                          </m:r>
                        </m:sub>
                      </m:sSub>
                      <m:r>
                        <a:rPr lang="en-HK" i="0">
                          <a:latin typeface="Cambria Math" panose="02040503050406030204" pitchFamily="18" charset="0"/>
                        </a:rPr>
                        <m:t>=</m:t>
                      </m:r>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1">
                              <a:latin typeface="Cambria Math" panose="02040503050406030204" pitchFamily="18" charset="0"/>
                            </a:rPr>
                            <m:t>𝑛</m:t>
                          </m:r>
                        </m:sup>
                        <m:e>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𝑗</m:t>
                              </m:r>
                              <m:r>
                                <a:rPr lang="en-HK" i="0">
                                  <a:latin typeface="Cambria Math" panose="02040503050406030204" pitchFamily="18" charset="0"/>
                                </a:rPr>
                                <m:t>=1</m:t>
                              </m:r>
                            </m:sub>
                            <m:sup>
                              <m:r>
                                <a:rPr lang="en-HK" i="1">
                                  <a:latin typeface="Cambria Math" panose="02040503050406030204" pitchFamily="18" charset="0"/>
                                </a:rPr>
                                <m:t>𝑛</m:t>
                              </m:r>
                            </m:sup>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𝑖𝑗</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𝑗</m:t>
                                  </m:r>
                                </m:sub>
                              </m:sSub>
                            </m:e>
                          </m:nary>
                        </m:e>
                      </m:nary>
                      <m:r>
                        <a:rPr lang="en-HK" i="0">
                          <a:latin typeface="Cambria Math" panose="02040503050406030204" pitchFamily="18" charset="0"/>
                        </a:rPr>
                        <m:t>=</m:t>
                      </m:r>
                      <m:nary>
                        <m:naryPr>
                          <m:chr m:val="∑"/>
                          <m:limLoc m:val="undOvr"/>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=1</m:t>
                          </m:r>
                        </m:sub>
                        <m:sup>
                          <m:r>
                            <a:rPr lang="en-HK" i="1">
                              <a:latin typeface="Cambria Math" panose="02040503050406030204" pitchFamily="18" charset="0"/>
                            </a:rPr>
                            <m:t>𝑛</m:t>
                          </m:r>
                        </m:sup>
                        <m:e>
                          <m:sSubSup>
                            <m:sSubSupPr>
                              <m:ctrlPr>
                                <a:rPr lang="en-HK" i="1">
                                  <a:latin typeface="Cambria Math" panose="02040503050406030204" pitchFamily="18" charset="0"/>
                                </a:rPr>
                              </m:ctrlPr>
                            </m:sSubSupPr>
                            <m:e>
                              <m:r>
                                <a:rPr lang="en-HK" i="1">
                                  <a:latin typeface="Cambria Math" panose="02040503050406030204" pitchFamily="18" charset="0"/>
                                </a:rPr>
                                <m:t>𝑤</m:t>
                              </m:r>
                            </m:e>
                            <m:sub>
                              <m:r>
                                <a:rPr lang="en-HK" i="1">
                                  <a:latin typeface="Cambria Math" panose="02040503050406030204" pitchFamily="18" charset="0"/>
                                </a:rPr>
                                <m:t>𝑖</m:t>
                              </m:r>
                            </m:sub>
                            <m:sup>
                              <m:r>
                                <a:rPr lang="en-HK" i="0">
                                  <a:latin typeface="Cambria Math" panose="02040503050406030204" pitchFamily="18" charset="0"/>
                                </a:rPr>
                                <m:t>2</m:t>
                              </m:r>
                            </m:sup>
                          </m:sSubSup>
                          <m:sSubSup>
                            <m:sSubSupPr>
                              <m:ctrlPr>
                                <a:rPr lang="en-HK" i="1">
                                  <a:latin typeface="Cambria Math" panose="02040503050406030204" pitchFamily="18" charset="0"/>
                                </a:rPr>
                              </m:ctrlPr>
                            </m:sSubSupPr>
                            <m:e>
                              <m:r>
                                <a:rPr lang="en-HK" i="1">
                                  <a:latin typeface="Cambria Math" panose="02040503050406030204" pitchFamily="18" charset="0"/>
                                </a:rPr>
                                <m:t>𝜎</m:t>
                              </m:r>
                            </m:e>
                            <m:sub>
                              <m:r>
                                <a:rPr lang="en-HK" i="1">
                                  <a:latin typeface="Cambria Math" panose="02040503050406030204" pitchFamily="18" charset="0"/>
                                </a:rPr>
                                <m:t>𝑖</m:t>
                              </m:r>
                            </m:sub>
                            <m:sup>
                              <m:r>
                                <a:rPr lang="en-HK" i="0">
                                  <a:latin typeface="Cambria Math" panose="02040503050406030204" pitchFamily="18" charset="0"/>
                                </a:rPr>
                                <m:t>2</m:t>
                              </m:r>
                            </m:sup>
                          </m:sSubSup>
                          <m:r>
                            <a:rPr lang="en-HK" i="0">
                              <a:latin typeface="Cambria Math" panose="02040503050406030204" pitchFamily="18" charset="0"/>
                            </a:rPr>
                            <m:t>+</m:t>
                          </m:r>
                        </m:e>
                      </m:nary>
                      <m:nary>
                        <m:naryPr>
                          <m:chr m:val="∑"/>
                          <m:limLoc m:val="undOvr"/>
                          <m:supHide m:val="on"/>
                          <m:ctrlPr>
                            <a:rPr lang="en-HK" i="1">
                              <a:latin typeface="Cambria Math" panose="02040503050406030204" pitchFamily="18" charset="0"/>
                            </a:rPr>
                          </m:ctrlPr>
                        </m:naryPr>
                        <m:sub>
                          <m:r>
                            <a:rPr lang="en-HK" i="1">
                              <a:latin typeface="Cambria Math" panose="02040503050406030204" pitchFamily="18" charset="0"/>
                            </a:rPr>
                            <m:t>𝑖</m:t>
                          </m:r>
                          <m:r>
                            <a:rPr lang="en-HK" i="0">
                              <a:latin typeface="Cambria Math" panose="02040503050406030204" pitchFamily="18" charset="0"/>
                            </a:rPr>
                            <m:t>≠</m:t>
                          </m:r>
                          <m:r>
                            <a:rPr lang="en-HK" i="1">
                              <a:latin typeface="Cambria Math" panose="02040503050406030204" pitchFamily="18" charset="0"/>
                            </a:rPr>
                            <m:t>𝑗</m:t>
                          </m:r>
                        </m:sub>
                        <m:sup/>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𝑖</m:t>
                              </m:r>
                            </m:sub>
                          </m:sSub>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𝑗</m:t>
                              </m:r>
                            </m:sub>
                          </m:sSub>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𝑖𝑗</m:t>
                              </m:r>
                            </m:sub>
                          </m:sSub>
                        </m:e>
                      </m:nary>
                    </m:oMath>
                  </m:oMathPara>
                </a14:m>
                <a:endParaRPr lang="en-US" i="1" dirty="0">
                  <a:latin typeface="Cambria Math" panose="02040503050406030204" pitchFamily="18" charset="0"/>
                </a:endParaRPr>
              </a:p>
              <a:p>
                <a:pPr/>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smtClean="0">
                          <a:solidFill>
                            <a:srgbClr val="FF0000"/>
                          </a:solidFill>
                          <a:latin typeface="Cambria Math" panose="02040503050406030204" pitchFamily="18" charset="0"/>
                        </a:rPr>
                        <m:t>𝐼𝑛</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𝑡𝑒𝑟𝑚𝑠</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𝑜𝑓</m:t>
                      </m:r>
                      <m:r>
                        <a:rPr lang="en-HK" i="0">
                          <a:solidFill>
                            <a:srgbClr val="FF0000"/>
                          </a:solidFill>
                          <a:latin typeface="Cambria Math" panose="02040503050406030204" pitchFamily="18" charset="0"/>
                        </a:rPr>
                        <m:t> </m:t>
                      </m:r>
                      <m:r>
                        <a:rPr lang="en-HK" i="1">
                          <a:solidFill>
                            <a:srgbClr val="FF0000"/>
                          </a:solidFill>
                          <a:latin typeface="Cambria Math" panose="02040503050406030204" pitchFamily="18" charset="0"/>
                        </a:rPr>
                        <m:t>𝑚𝑎𝑡𝑟𝑖𝑐𝑒</m:t>
                      </m:r>
                      <m:r>
                        <a:rPr lang="en-HK" i="0">
                          <a:solidFill>
                            <a:srgbClr val="FF0000"/>
                          </a:solidFill>
                          <a:latin typeface="Cambria Math" panose="02040503050406030204" pitchFamily="18" charset="0"/>
                        </a:rPr>
                        <m:t>:</m:t>
                      </m:r>
                    </m:oMath>
                  </m:oMathPara>
                </a14:m>
                <a:endParaRPr lang="en-US" i="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HK" i="1">
                          <a:latin typeface="Cambria Math" panose="02040503050406030204" pitchFamily="18" charset="0"/>
                        </a:rPr>
                        <m:t>𝑤</m:t>
                      </m:r>
                      <m:r>
                        <a:rPr lang="en-HK" i="0">
                          <a:latin typeface="Cambria Math" panose="02040503050406030204" pitchFamily="18" charset="0"/>
                        </a:rPr>
                        <m:t>∙</m:t>
                      </m:r>
                      <m:nary>
                        <m:naryPr>
                          <m:chr m:val="∑"/>
                          <m:subHide m:val="on"/>
                          <m:supHide m:val="on"/>
                          <m:ctrlPr>
                            <a:rPr lang="en-HK" i="1">
                              <a:latin typeface="Cambria Math" panose="02040503050406030204" pitchFamily="18" charset="0"/>
                            </a:rPr>
                          </m:ctrlPr>
                        </m:naryPr>
                        <m:sub/>
                        <m:sup/>
                        <m:e>
                          <m:r>
                            <a:rPr lang="en-HK" i="0">
                              <a:latin typeface="Cambria Math" panose="02040503050406030204" pitchFamily="18" charset="0"/>
                            </a:rPr>
                            <m:t>∙</m:t>
                          </m:r>
                        </m:e>
                      </m:nary>
                      <m:sSup>
                        <m:sSupPr>
                          <m:ctrlPr>
                            <a:rPr lang="en-HK" i="1">
                              <a:latin typeface="Cambria Math" panose="02040503050406030204" pitchFamily="18" charset="0"/>
                            </a:rPr>
                          </m:ctrlPr>
                        </m:sSupPr>
                        <m:e>
                          <m:r>
                            <a:rPr lang="en-HK" i="1">
                              <a:latin typeface="Cambria Math" panose="02040503050406030204" pitchFamily="18" charset="0"/>
                            </a:rPr>
                            <m:t>𝑤</m:t>
                          </m:r>
                        </m:e>
                        <m:sup>
                          <m:r>
                            <a:rPr lang="en-HK" i="1">
                              <a:latin typeface="Cambria Math" panose="02040503050406030204" pitchFamily="18" charset="0"/>
                            </a:rPr>
                            <m:t>𝑇</m:t>
                          </m:r>
                        </m:sup>
                      </m:sSup>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3"/>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e>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e>
                              <m:e>
                                <m:m>
                                  <m:mPr>
                                    <m:plcHide m:val="on"/>
                                    <m:mcs>
                                      <m:mc>
                                        <m:mcPr>
                                          <m:count m:val="2"/>
                                          <m:mcJc m:val="center"/>
                                        </m:mcPr>
                                      </m:mc>
                                    </m:mcs>
                                    <m:ctrlPr>
                                      <a:rPr lang="en-HK" i="1">
                                        <a:latin typeface="Cambria Math" panose="02040503050406030204" pitchFamily="18" charset="0"/>
                                      </a:rPr>
                                    </m:ctrlPr>
                                  </m:mPr>
                                  <m:mr>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e>
                                  </m:mr>
                                </m:m>
                              </m:e>
                            </m:mr>
                          </m:m>
                        </m:e>
                      </m:d>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3"/>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11</m:t>
                                    </m:r>
                                  </m:sub>
                                </m:sSub>
                              </m:e>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0">
                                        <a:latin typeface="Cambria Math" panose="02040503050406030204" pitchFamily="18" charset="0"/>
                                      </a:rPr>
                                      <m:t>1</m:t>
                                    </m:r>
                                    <m:r>
                                      <a:rPr lang="en-HK" i="1">
                                        <a:latin typeface="Cambria Math" panose="02040503050406030204" pitchFamily="18" charset="0"/>
                                      </a:rPr>
                                      <m:t>𝑛</m:t>
                                    </m:r>
                                  </m:sub>
                                </m:sSub>
                              </m:e>
                            </m:mr>
                            <m:mr>
                              <m:e>
                                <m:r>
                                  <a:rPr lang="en-HK" i="0">
                                    <a:latin typeface="Cambria Math" panose="02040503050406030204" pitchFamily="18" charset="0"/>
                                  </a:rPr>
                                  <m:t>⋮</m:t>
                                </m:r>
                              </m:e>
                              <m:e>
                                <m:r>
                                  <a:rPr lang="en-HK" i="0">
                                    <a:latin typeface="Cambria Math" panose="02040503050406030204" pitchFamily="18" charset="0"/>
                                  </a:rPr>
                                  <m:t>⋱</m:t>
                                </m:r>
                              </m:e>
                              <m:e>
                                <m:r>
                                  <a:rPr lang="en-HK" i="0">
                                    <a:latin typeface="Cambria Math" panose="02040503050406030204" pitchFamily="18" charset="0"/>
                                  </a:rPr>
                                  <m:t>⋮</m:t>
                                </m:r>
                              </m:e>
                            </m:mr>
                            <m:mr>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𝑛</m:t>
                                    </m:r>
                                    <m:r>
                                      <a:rPr lang="en-HK" i="0">
                                        <a:latin typeface="Cambria Math" panose="02040503050406030204" pitchFamily="18" charset="0"/>
                                      </a:rPr>
                                      <m:t>1</m:t>
                                    </m:r>
                                  </m:sub>
                                </m:sSub>
                              </m:e>
                              <m:e>
                                <m:r>
                                  <a:rPr lang="en-HK" i="0">
                                    <a:latin typeface="Cambria Math" panose="02040503050406030204" pitchFamily="18" charset="0"/>
                                  </a:rPr>
                                  <m:t>⋯</m:t>
                                </m:r>
                              </m:e>
                              <m:e>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𝑛𝑛</m:t>
                                    </m:r>
                                  </m:sub>
                                </m:sSub>
                              </m:e>
                            </m:mr>
                          </m:m>
                        </m:e>
                      </m:d>
                      <m:r>
                        <a:rPr lang="en-HK" i="0">
                          <a:latin typeface="Cambria Math" panose="02040503050406030204" pitchFamily="18" charset="0"/>
                        </a:rPr>
                        <m:t>∙</m:t>
                      </m:r>
                      <m:d>
                        <m:dPr>
                          <m:ctrlPr>
                            <a:rPr lang="en-HK" i="1">
                              <a:latin typeface="Cambria Math" panose="02040503050406030204" pitchFamily="18" charset="0"/>
                            </a:rPr>
                          </m:ctrlPr>
                        </m:dPr>
                        <m:e>
                          <m:m>
                            <m:mPr>
                              <m:plcHide m:val="on"/>
                              <m:mcs>
                                <m:mc>
                                  <m:mcPr>
                                    <m:count m:val="1"/>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1</m:t>
                                    </m:r>
                                  </m:sub>
                                </m:sSub>
                              </m:e>
                            </m:mr>
                            <m:mr>
                              <m:e>
                                <m:m>
                                  <m:mPr>
                                    <m:plcHide m:val="on"/>
                                    <m:mcs>
                                      <m:mc>
                                        <m:mcPr>
                                          <m:count m:val="1"/>
                                          <m:mcJc m:val="center"/>
                                        </m:mcPr>
                                      </m:mc>
                                    </m:mcs>
                                    <m:ctrlPr>
                                      <a:rPr lang="en-HK" i="1">
                                        <a:latin typeface="Cambria Math" panose="02040503050406030204" pitchFamily="18" charset="0"/>
                                      </a:rPr>
                                    </m:ctrlPr>
                                  </m:mP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0">
                                              <a:latin typeface="Cambria Math" panose="02040503050406030204" pitchFamily="18" charset="0"/>
                                            </a:rPr>
                                            <m:t>2</m:t>
                                          </m:r>
                                        </m:sub>
                                      </m:sSub>
                                    </m:e>
                                  </m:mr>
                                  <m:mr>
                                    <m:e>
                                      <m:m>
                                        <m:mPr>
                                          <m:plcHide m:val="on"/>
                                          <m:mcs>
                                            <m:mc>
                                              <m:mcPr>
                                                <m:count m:val="1"/>
                                                <m:mcJc m:val="center"/>
                                              </m:mcPr>
                                            </m:mc>
                                          </m:mcs>
                                          <m:ctrlPr>
                                            <a:rPr lang="en-HK" i="1">
                                              <a:latin typeface="Cambria Math" panose="02040503050406030204" pitchFamily="18" charset="0"/>
                                            </a:rPr>
                                          </m:ctrlPr>
                                        </m:mPr>
                                        <m:mr>
                                          <m:e>
                                            <m:r>
                                              <a:rPr lang="en-HK" i="0">
                                                <a:latin typeface="Cambria Math" panose="02040503050406030204" pitchFamily="18" charset="0"/>
                                              </a:rPr>
                                              <m:t>⋮</m:t>
                                            </m:r>
                                          </m:e>
                                        </m:mr>
                                        <m:mr>
                                          <m:e>
                                            <m:sSub>
                                              <m:sSubPr>
                                                <m:ctrlPr>
                                                  <a:rPr lang="en-HK" i="1">
                                                    <a:latin typeface="Cambria Math" panose="02040503050406030204" pitchFamily="18" charset="0"/>
                                                  </a:rPr>
                                                </m:ctrlPr>
                                              </m:sSubPr>
                                              <m:e>
                                                <m:r>
                                                  <a:rPr lang="en-HK" i="1">
                                                    <a:latin typeface="Cambria Math" panose="02040503050406030204" pitchFamily="18" charset="0"/>
                                                  </a:rPr>
                                                  <m:t>𝑤</m:t>
                                                </m:r>
                                              </m:e>
                                              <m:sub>
                                                <m:r>
                                                  <a:rPr lang="en-HK" i="1">
                                                    <a:latin typeface="Cambria Math" panose="02040503050406030204" pitchFamily="18" charset="0"/>
                                                  </a:rPr>
                                                  <m:t>𝑛</m:t>
                                                </m:r>
                                              </m:sub>
                                            </m:sSub>
                                          </m:e>
                                        </m:mr>
                                      </m:m>
                                    </m:e>
                                  </m:mr>
                                </m:m>
                              </m:e>
                            </m:mr>
                          </m:m>
                        </m:e>
                      </m:d>
                    </m:oMath>
                    <m:oMath xmlns:m="http://schemas.openxmlformats.org/officeDocument/2006/math">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HK" dirty="0"/>
              </a:p>
            </p:txBody>
          </p:sp>
        </mc:Choice>
        <mc:Fallback>
          <p:sp>
            <p:nvSpPr>
              <p:cNvPr id="17" name="Rectangle 16">
                <a:extLst>
                  <a:ext uri="{FF2B5EF4-FFF2-40B4-BE49-F238E27FC236}">
                    <a16:creationId xmlns:a16="http://schemas.microsoft.com/office/drawing/2014/main" id="{5AF238C1-5E96-4DD9-A194-D6BBC13E877D}"/>
                  </a:ext>
                </a:extLst>
              </p:cNvPr>
              <p:cNvSpPr>
                <a:spLocks noRot="1" noChangeAspect="1" noMove="1" noResize="1" noEditPoints="1" noAdjustHandles="1" noChangeArrowheads="1" noChangeShapeType="1" noTextEdit="1"/>
              </p:cNvSpPr>
              <p:nvPr/>
            </p:nvSpPr>
            <p:spPr>
              <a:xfrm>
                <a:off x="463179" y="1599953"/>
                <a:ext cx="6630341" cy="4736425"/>
              </a:xfrm>
              <a:prstGeom prst="rect">
                <a:avLst/>
              </a:prstGeom>
              <a:blipFill>
                <a:blip r:embed="rId7"/>
                <a:stretch>
                  <a:fillRect/>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A6315B9B-210F-4147-A016-54768E571777}"/>
                  </a:ext>
                </a:extLst>
              </p:cNvPr>
              <p:cNvSpPr/>
              <p:nvPr/>
            </p:nvSpPr>
            <p:spPr>
              <a:xfrm>
                <a:off x="7093520" y="3199211"/>
                <a:ext cx="50953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𝐸𝑥𝑝𝑒𝑐𝑡𝑒𝑑</m:t>
                      </m:r>
                      <m:r>
                        <a:rPr lang="en-US" i="1" smtClean="0">
                          <a:latin typeface="Cambria Math" panose="02040503050406030204" pitchFamily="18" charset="0"/>
                        </a:rPr>
                        <m:t> </m:t>
                      </m:r>
                      <m:r>
                        <a:rPr lang="en-US" i="1" smtClean="0">
                          <a:latin typeface="Cambria Math" panose="02040503050406030204" pitchFamily="18" charset="0"/>
                        </a:rPr>
                        <m:t>𝑉𝑎𝑙𝑢𝑒</m:t>
                      </m:r>
                      <m:r>
                        <a:rPr lang="en-US" i="1" smtClean="0">
                          <a:latin typeface="Cambria Math" panose="02040503050406030204" pitchFamily="18" charset="0"/>
                        </a:rPr>
                        <m:t> </m:t>
                      </m:r>
                      <m:r>
                        <a:rPr lang="en-US" i="1" smtClean="0">
                          <a:latin typeface="Cambria Math" panose="02040503050406030204" pitchFamily="18" charset="0"/>
                        </a:rPr>
                        <m:t>𝑜𝑓</m:t>
                      </m:r>
                      <m:r>
                        <a:rPr lang="en-US" i="1" smtClean="0">
                          <a:latin typeface="Cambria Math" panose="02040503050406030204" pitchFamily="18" charset="0"/>
                        </a:rPr>
                        <m:t> </m:t>
                      </m:r>
                      <m:r>
                        <a:rPr lang="en-US" i="1" smtClean="0">
                          <a:latin typeface="Cambria Math" panose="02040503050406030204" pitchFamily="18" charset="0"/>
                        </a:rPr>
                        <m:t>𝑆𝑞𝑢𝑎𝑟𝑒𝑑</m:t>
                      </m:r>
                      <m:r>
                        <a:rPr lang="en-US" i="1" smtClean="0">
                          <a:latin typeface="Cambria Math" panose="02040503050406030204" pitchFamily="18" charset="0"/>
                        </a:rPr>
                        <m:t> </m:t>
                      </m:r>
                      <m:r>
                        <a:rPr lang="en-US" b="0" i="1" smtClean="0">
                          <a:latin typeface="Cambria Math" panose="02040503050406030204" pitchFamily="18" charset="0"/>
                        </a:rPr>
                        <m:t>𝐶𝑟𝑜𝑠𝑠</m:t>
                      </m:r>
                      <m:r>
                        <a:rPr lang="en-US" b="0" i="1" smtClean="0">
                          <a:latin typeface="Cambria Math" panose="02040503050406030204" pitchFamily="18" charset="0"/>
                        </a:rPr>
                        <m:t> </m:t>
                      </m:r>
                      <m:r>
                        <a:rPr lang="en-US" i="1">
                          <a:latin typeface="Cambria Math" panose="02040503050406030204" pitchFamily="18" charset="0"/>
                        </a:rPr>
                        <m:t>𝐷𝑒𝑣𝑖𝑎𝑡𝑖𝑜𝑛𝑠</m:t>
                      </m:r>
                      <m:r>
                        <a:rPr lang="en-US" i="1">
                          <a:latin typeface="Cambria Math" panose="02040503050406030204" pitchFamily="18" charset="0"/>
                        </a:rPr>
                        <m:t>)</m:t>
                      </m:r>
                    </m:oMath>
                  </m:oMathPara>
                </a14:m>
                <a:endParaRPr lang="en-US" i="1" dirty="0">
                  <a:latin typeface="Cambria Math" panose="02040503050406030204" pitchFamily="18" charset="0"/>
                </a:endParaRPr>
              </a:p>
            </p:txBody>
          </p:sp>
        </mc:Choice>
        <mc:Fallback>
          <p:sp>
            <p:nvSpPr>
              <p:cNvPr id="18" name="Rectangle 17">
                <a:extLst>
                  <a:ext uri="{FF2B5EF4-FFF2-40B4-BE49-F238E27FC236}">
                    <a16:creationId xmlns:a16="http://schemas.microsoft.com/office/drawing/2014/main" id="{A6315B9B-210F-4147-A016-54768E571777}"/>
                  </a:ext>
                </a:extLst>
              </p:cNvPr>
              <p:cNvSpPr>
                <a:spLocks noRot="1" noChangeAspect="1" noMove="1" noResize="1" noEditPoints="1" noAdjustHandles="1" noChangeArrowheads="1" noChangeShapeType="1" noTextEdit="1"/>
              </p:cNvSpPr>
              <p:nvPr/>
            </p:nvSpPr>
            <p:spPr>
              <a:xfrm>
                <a:off x="7093520" y="3199211"/>
                <a:ext cx="5095305" cy="369332"/>
              </a:xfrm>
              <a:prstGeom prst="rect">
                <a:avLst/>
              </a:prstGeom>
              <a:blipFill>
                <a:blip r:embed="rId8"/>
                <a:stretch>
                  <a:fillRect b="-15000"/>
                </a:stretch>
              </a:blipFill>
            </p:spPr>
            <p:txBody>
              <a:bodyPr/>
              <a:lstStyle/>
              <a:p>
                <a:r>
                  <a:rPr lang="en-HK">
                    <a:noFill/>
                  </a:rPr>
                  <a:t> </a:t>
                </a:r>
              </a:p>
            </p:txBody>
          </p:sp>
        </mc:Fallback>
      </mc:AlternateContent>
    </p:spTree>
    <p:extLst>
      <p:ext uri="{BB962C8B-B14F-4D97-AF65-F5344CB8AC3E}">
        <p14:creationId xmlns:p14="http://schemas.microsoft.com/office/powerpoint/2010/main" val="163710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383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Complete Portfolio</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95C7C3A-CE61-4209-BEA5-701CD7DE4119}"/>
                  </a:ext>
                </a:extLst>
              </p:cNvPr>
              <p:cNvSpPr/>
              <p:nvPr/>
            </p:nvSpPr>
            <p:spPr>
              <a:xfrm>
                <a:off x="354464" y="1492853"/>
                <a:ext cx="4343400" cy="132318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i="1" smtClean="0">
                          <a:solidFill>
                            <a:srgbClr val="FF0000"/>
                          </a:solidFill>
                        </a:rPr>
                        <m:t>𝐸</m:t>
                      </m:r>
                      <m:d>
                        <m:dPr>
                          <m:ctrlPr>
                            <a:rPr lang="en-HK" sz="2400" i="1">
                              <a:solidFill>
                                <a:srgbClr val="FF0000"/>
                              </a:solidFill>
                            </a:rPr>
                          </m:ctrlPr>
                        </m:dPr>
                        <m:e>
                          <m:sSub>
                            <m:sSubPr>
                              <m:ctrlPr>
                                <a:rPr lang="en-HK" sz="2400" i="1">
                                  <a:solidFill>
                                    <a:srgbClr val="FF0000"/>
                                  </a:solidFill>
                                </a:rPr>
                              </m:ctrlPr>
                            </m:sSubPr>
                            <m:e>
                              <m:r>
                                <a:rPr lang="en-US" sz="2400" i="1">
                                  <a:solidFill>
                                    <a:srgbClr val="FF0000"/>
                                  </a:solidFill>
                                </a:rPr>
                                <m:t>𝑟</m:t>
                              </m:r>
                            </m:e>
                            <m:sub>
                              <m:r>
                                <a:rPr lang="en-US" sz="2400" i="1">
                                  <a:solidFill>
                                    <a:srgbClr val="FF0000"/>
                                  </a:solidFill>
                                </a:rPr>
                                <m:t>𝑐</m:t>
                              </m:r>
                            </m:sub>
                          </m:sSub>
                        </m:e>
                      </m:d>
                      <m:r>
                        <a:rPr lang="en-US" sz="2400" i="1"/>
                        <m:t>=</m:t>
                      </m:r>
                      <m:r>
                        <a:rPr lang="en-US" sz="2400" i="1"/>
                        <m:t>𝑦𝐸</m:t>
                      </m:r>
                      <m:d>
                        <m:dPr>
                          <m:ctrlPr>
                            <a:rPr lang="en-HK" sz="2400" i="1"/>
                          </m:ctrlPr>
                        </m:dPr>
                        <m:e>
                          <m:sSub>
                            <m:sSubPr>
                              <m:ctrlPr>
                                <a:rPr lang="en-HK" sz="2400" i="1"/>
                              </m:ctrlPr>
                            </m:sSubPr>
                            <m:e>
                              <m:r>
                                <a:rPr lang="en-US" sz="2400" i="1"/>
                                <m:t>𝑟</m:t>
                              </m:r>
                            </m:e>
                            <m:sub>
                              <m:r>
                                <a:rPr lang="en-US" sz="2400" i="1"/>
                                <m:t>𝑝</m:t>
                              </m:r>
                            </m:sub>
                          </m:sSub>
                        </m:e>
                      </m:d>
                      <m:r>
                        <a:rPr lang="en-US" sz="2400" i="1"/>
                        <m:t>+</m:t>
                      </m:r>
                      <m:d>
                        <m:dPr>
                          <m:ctrlPr>
                            <a:rPr lang="en-HK" sz="2400" i="1"/>
                          </m:ctrlPr>
                        </m:dPr>
                        <m:e>
                          <m:r>
                            <a:rPr lang="en-US" sz="2400" i="1"/>
                            <m:t>1−</m:t>
                          </m:r>
                          <m:r>
                            <a:rPr lang="en-US" sz="2400" i="1"/>
                            <m:t>𝑦</m:t>
                          </m:r>
                        </m:e>
                      </m:d>
                      <m:sSub>
                        <m:sSubPr>
                          <m:ctrlPr>
                            <a:rPr lang="en-HK" sz="2400" i="1"/>
                          </m:ctrlPr>
                        </m:sSubPr>
                        <m:e>
                          <m:r>
                            <a:rPr lang="en-US" sz="2400" i="1"/>
                            <m:t>𝑟</m:t>
                          </m:r>
                        </m:e>
                        <m:sub>
                          <m:r>
                            <a:rPr lang="en-US" sz="2400" i="1"/>
                            <m:t>𝑓</m:t>
                          </m:r>
                        </m:sub>
                      </m:sSub>
                    </m:oMath>
                  </m:oMathPara>
                </a14:m>
                <a:endParaRPr lang="en-HK" sz="2400" dirty="0"/>
              </a:p>
              <a:p>
                <a:br>
                  <a:rPr lang="en-HK" sz="2400" dirty="0"/>
                </a:b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           </m:t>
                      </m:r>
                      <m:r>
                        <a:rPr lang="en-US" sz="2400" i="1"/>
                        <m:t>=</m:t>
                      </m:r>
                      <m:sSub>
                        <m:sSubPr>
                          <m:ctrlPr>
                            <a:rPr lang="en-HK" sz="2400" i="1"/>
                          </m:ctrlPr>
                        </m:sSubPr>
                        <m:e>
                          <m:r>
                            <a:rPr lang="en-US" sz="2400" i="1"/>
                            <m:t>𝑟</m:t>
                          </m:r>
                        </m:e>
                        <m:sub>
                          <m:r>
                            <a:rPr lang="en-US" sz="2400" i="1"/>
                            <m:t>𝑓</m:t>
                          </m:r>
                        </m:sub>
                      </m:sSub>
                      <m:r>
                        <a:rPr lang="en-US" sz="2400" i="1"/>
                        <m:t>+</m:t>
                      </m:r>
                      <m:r>
                        <a:rPr lang="en-US" sz="2400" i="1"/>
                        <m:t>𝑦</m:t>
                      </m:r>
                      <m:r>
                        <a:rPr lang="en-US" sz="2400" i="1"/>
                        <m:t>[</m:t>
                      </m:r>
                      <m:r>
                        <a:rPr lang="en-US" sz="2400" i="1"/>
                        <m:t>𝐸</m:t>
                      </m:r>
                      <m:d>
                        <m:dPr>
                          <m:ctrlPr>
                            <a:rPr lang="en-HK" sz="2400" i="1"/>
                          </m:ctrlPr>
                        </m:dPr>
                        <m:e>
                          <m:sSub>
                            <m:sSubPr>
                              <m:ctrlPr>
                                <a:rPr lang="en-HK" sz="2400" i="1"/>
                              </m:ctrlPr>
                            </m:sSubPr>
                            <m:e>
                              <m:r>
                                <a:rPr lang="en-US" sz="2400" i="1"/>
                                <m:t>𝑟</m:t>
                              </m:r>
                            </m:e>
                            <m:sub>
                              <m:r>
                                <a:rPr lang="en-US" sz="2400" i="1"/>
                                <m:t>𝑝</m:t>
                              </m:r>
                            </m:sub>
                          </m:sSub>
                        </m:e>
                      </m:d>
                      <m:r>
                        <a:rPr lang="en-US" sz="2400" i="1"/>
                        <m:t>−</m:t>
                      </m:r>
                      <m:sSub>
                        <m:sSubPr>
                          <m:ctrlPr>
                            <a:rPr lang="en-HK" sz="2400" i="1"/>
                          </m:ctrlPr>
                        </m:sSubPr>
                        <m:e>
                          <m:r>
                            <a:rPr lang="en-US" sz="2400" i="1"/>
                            <m:t>𝑟</m:t>
                          </m:r>
                        </m:e>
                        <m:sub>
                          <m:r>
                            <a:rPr lang="en-US" sz="2400" i="1"/>
                            <m:t>𝑓</m:t>
                          </m:r>
                        </m:sub>
                      </m:sSub>
                      <m:r>
                        <a:rPr lang="en-US" sz="2400" i="1"/>
                        <m:t>]</m:t>
                      </m:r>
                    </m:oMath>
                  </m:oMathPara>
                </a14:m>
                <a:endParaRPr lang="en-HK" sz="2400" dirty="0"/>
              </a:p>
            </p:txBody>
          </p:sp>
        </mc:Choice>
        <mc:Fallback>
          <p:sp>
            <p:nvSpPr>
              <p:cNvPr id="6" name="Rectangle 5">
                <a:extLst>
                  <a:ext uri="{FF2B5EF4-FFF2-40B4-BE49-F238E27FC236}">
                    <a16:creationId xmlns:a16="http://schemas.microsoft.com/office/drawing/2014/main" id="{895C7C3A-CE61-4209-BEA5-701CD7DE4119}"/>
                  </a:ext>
                </a:extLst>
              </p:cNvPr>
              <p:cNvSpPr>
                <a:spLocks noRot="1" noChangeAspect="1" noMove="1" noResize="1" noEditPoints="1" noAdjustHandles="1" noChangeArrowheads="1" noChangeShapeType="1" noTextEdit="1"/>
              </p:cNvSpPr>
              <p:nvPr/>
            </p:nvSpPr>
            <p:spPr>
              <a:xfrm>
                <a:off x="354464" y="1492853"/>
                <a:ext cx="4343400" cy="1323183"/>
              </a:xfrm>
              <a:prstGeom prst="rect">
                <a:avLst/>
              </a:prstGeom>
              <a:blipFill>
                <a:blip r:embed="rId2"/>
                <a:stretch>
                  <a:fillRect/>
                </a:stretch>
              </a:blipFill>
            </p:spPr>
            <p:txBody>
              <a:bodyPr/>
              <a:lstStyle/>
              <a:p>
                <a:r>
                  <a:rPr lang="en-HK">
                    <a:noFill/>
                  </a:rPr>
                  <a:t> </a:t>
                </a:r>
              </a:p>
            </p:txBody>
          </p:sp>
        </mc:Fallback>
      </mc:AlternateContent>
      <p:grpSp>
        <p:nvGrpSpPr>
          <p:cNvPr id="13" name="Group 12">
            <a:extLst>
              <a:ext uri="{FF2B5EF4-FFF2-40B4-BE49-F238E27FC236}">
                <a16:creationId xmlns:a16="http://schemas.microsoft.com/office/drawing/2014/main" id="{074F14F3-A34C-416B-B491-CFEB22C52F9D}"/>
              </a:ext>
            </a:extLst>
          </p:cNvPr>
          <p:cNvGrpSpPr/>
          <p:nvPr/>
        </p:nvGrpSpPr>
        <p:grpSpPr>
          <a:xfrm>
            <a:off x="5637212" y="533400"/>
            <a:ext cx="6405366" cy="5906239"/>
            <a:chOff x="5099246" y="1066800"/>
            <a:chExt cx="6735115" cy="5296639"/>
          </a:xfrm>
        </p:grpSpPr>
        <p:grpSp>
          <p:nvGrpSpPr>
            <p:cNvPr id="5" name="Group 4">
              <a:extLst>
                <a:ext uri="{FF2B5EF4-FFF2-40B4-BE49-F238E27FC236}">
                  <a16:creationId xmlns:a16="http://schemas.microsoft.com/office/drawing/2014/main" id="{21B3AF01-6DE3-41AF-B793-B125A8BFB8AC}"/>
                </a:ext>
              </a:extLst>
            </p:cNvPr>
            <p:cNvGrpSpPr/>
            <p:nvPr/>
          </p:nvGrpSpPr>
          <p:grpSpPr>
            <a:xfrm>
              <a:off x="5099246" y="1066800"/>
              <a:ext cx="6735115" cy="5296639"/>
              <a:chOff x="4341812" y="914400"/>
              <a:chExt cx="6735115" cy="5296639"/>
            </a:xfrm>
          </p:grpSpPr>
          <p:pic>
            <p:nvPicPr>
              <p:cNvPr id="3" name="Picture 2">
                <a:extLst>
                  <a:ext uri="{FF2B5EF4-FFF2-40B4-BE49-F238E27FC236}">
                    <a16:creationId xmlns:a16="http://schemas.microsoft.com/office/drawing/2014/main" id="{E6CA0277-D413-4210-AC63-967339D2A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914400"/>
                <a:ext cx="6735115" cy="5296639"/>
              </a:xfrm>
              <a:prstGeom prst="rect">
                <a:avLst/>
              </a:prstGeom>
            </p:spPr>
          </p:pic>
          <p:sp>
            <p:nvSpPr>
              <p:cNvPr id="19" name="TextBox 18">
                <a:extLst>
                  <a:ext uri="{FF2B5EF4-FFF2-40B4-BE49-F238E27FC236}">
                    <a16:creationId xmlns:a16="http://schemas.microsoft.com/office/drawing/2014/main" id="{27511C6B-0BA0-4177-BA49-4464F90A7426}"/>
                  </a:ext>
                </a:extLst>
              </p:cNvPr>
              <p:cNvSpPr txBox="1"/>
              <p:nvPr/>
            </p:nvSpPr>
            <p:spPr>
              <a:xfrm>
                <a:off x="4341813" y="2209799"/>
                <a:ext cx="1981200" cy="4001240"/>
              </a:xfrm>
              <a:prstGeom prst="rect">
                <a:avLst/>
              </a:prstGeom>
              <a:solidFill>
                <a:schemeClr val="bg1"/>
              </a:solidFill>
              <a:ln>
                <a:noFill/>
              </a:ln>
            </p:spPr>
            <p:txBody>
              <a:bodyPr wrap="square" rtlCol="0" anchor="ctr" anchorCtr="1">
                <a:spAutoFit/>
              </a:bodyPr>
              <a:lstStyle/>
              <a:p>
                <a:endParaRPr lang="en-HK" dirty="0"/>
              </a:p>
            </p:txBody>
          </p:sp>
        </p:grpSp>
        <p:sp>
          <p:nvSpPr>
            <p:cNvPr id="10" name="TextBox 9">
              <a:extLst>
                <a:ext uri="{FF2B5EF4-FFF2-40B4-BE49-F238E27FC236}">
                  <a16:creationId xmlns:a16="http://schemas.microsoft.com/office/drawing/2014/main" id="{D65FBC37-923E-4A43-BCE3-7A7F02D9F76A}"/>
                </a:ext>
              </a:extLst>
            </p:cNvPr>
            <p:cNvSpPr txBox="1"/>
            <p:nvPr/>
          </p:nvSpPr>
          <p:spPr>
            <a:xfrm>
              <a:off x="8685212" y="1872734"/>
              <a:ext cx="304800" cy="369332"/>
            </a:xfrm>
            <a:prstGeom prst="rect">
              <a:avLst/>
            </a:prstGeom>
            <a:noFill/>
            <a:ln>
              <a:noFill/>
            </a:ln>
          </p:spPr>
          <p:txBody>
            <a:bodyPr wrap="square" rtlCol="0" anchor="ctr" anchorCtr="1">
              <a:spAutoFit/>
            </a:bodyPr>
            <a:lstStyle/>
            <a:p>
              <a:r>
                <a:rPr lang="en-US" dirty="0">
                  <a:solidFill>
                    <a:srgbClr val="FF0000"/>
                  </a:solidFill>
                </a:rPr>
                <a:t>y</a:t>
              </a:r>
              <a:endParaRPr lang="en-HK" dirty="0">
                <a:solidFill>
                  <a:srgbClr val="FF0000"/>
                </a:solidFill>
              </a:endParaRPr>
            </a:p>
          </p:txBody>
        </p:sp>
        <p:sp>
          <p:nvSpPr>
            <p:cNvPr id="20" name="TextBox 19">
              <a:extLst>
                <a:ext uri="{FF2B5EF4-FFF2-40B4-BE49-F238E27FC236}">
                  <a16:creationId xmlns:a16="http://schemas.microsoft.com/office/drawing/2014/main" id="{D3C09A7F-54F0-464F-888D-BD3BAAB12A35}"/>
                </a:ext>
              </a:extLst>
            </p:cNvPr>
            <p:cNvSpPr txBox="1"/>
            <p:nvPr/>
          </p:nvSpPr>
          <p:spPr>
            <a:xfrm>
              <a:off x="8466803" y="5334000"/>
              <a:ext cx="609600" cy="369332"/>
            </a:xfrm>
            <a:prstGeom prst="rect">
              <a:avLst/>
            </a:prstGeom>
            <a:noFill/>
            <a:ln>
              <a:noFill/>
            </a:ln>
          </p:spPr>
          <p:txBody>
            <a:bodyPr wrap="square" rtlCol="0" anchor="ctr" anchorCtr="1">
              <a:spAutoFit/>
            </a:bodyPr>
            <a:lstStyle/>
            <a:p>
              <a:r>
                <a:rPr lang="en-US" dirty="0">
                  <a:solidFill>
                    <a:srgbClr val="FF0000"/>
                  </a:solidFill>
                </a:rPr>
                <a:t>1-y</a:t>
              </a:r>
              <a:endParaRPr lang="en-HK" dirty="0">
                <a:solidFill>
                  <a:srgbClr val="FF0000"/>
                </a:solidFill>
              </a:endParaRPr>
            </a:p>
          </p:txBody>
        </p:sp>
      </p:grpSp>
      <p:sp>
        <p:nvSpPr>
          <p:cNvPr id="21" name="Rectangle 20">
            <a:extLst>
              <a:ext uri="{FF2B5EF4-FFF2-40B4-BE49-F238E27FC236}">
                <a16:creationId xmlns:a16="http://schemas.microsoft.com/office/drawing/2014/main" id="{36485912-6DB9-4960-ABD2-8193E57A34B1}"/>
              </a:ext>
            </a:extLst>
          </p:cNvPr>
          <p:cNvSpPr/>
          <p:nvPr/>
        </p:nvSpPr>
        <p:spPr>
          <a:xfrm>
            <a:off x="249277" y="5544110"/>
            <a:ext cx="6092825" cy="1200329"/>
          </a:xfrm>
          <a:prstGeom prst="rect">
            <a:avLst/>
          </a:prstGeom>
        </p:spPr>
        <p:txBody>
          <a:bodyPr>
            <a:spAutoFit/>
          </a:bodyPr>
          <a:lstStyle/>
          <a:p>
            <a:r>
              <a:rPr lang="en-HK" dirty="0"/>
              <a:t>Treasuries (especially T-bills) are considered to be risk-free because they are backed by the U.S. government. Because they are so safe, the return on risk-free assets is very close to the current interest rate</a:t>
            </a: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62D509C5-B7BA-4449-A897-037115F82681}"/>
                  </a:ext>
                </a:extLst>
              </p:cNvPr>
              <p:cNvSpPr/>
              <p:nvPr/>
            </p:nvSpPr>
            <p:spPr>
              <a:xfrm>
                <a:off x="146247" y="3204767"/>
                <a:ext cx="5643365" cy="16895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HK" sz="2400" smtClean="0">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𝑐</m:t>
                          </m:r>
                        </m:sub>
                        <m:sup>
                          <m:r>
                            <a:rPr lang="en-HK" sz="2400" i="0">
                              <a:latin typeface="Cambria Math" panose="02040503050406030204" pitchFamily="18" charset="0"/>
                            </a:rPr>
                            <m:t>2</m:t>
                          </m:r>
                        </m:sup>
                      </m:sSubSup>
                      <m:r>
                        <a:rPr lang="en-HK" sz="2400" i="0">
                          <a:latin typeface="Cambria Math" panose="02040503050406030204" pitchFamily="18" charset="0"/>
                        </a:rPr>
                        <m:t>=</m:t>
                      </m:r>
                      <m:sSup>
                        <m:sSupPr>
                          <m:ctrlPr>
                            <a:rPr lang="en-HK" sz="2400" i="1">
                              <a:latin typeface="Cambria Math" panose="02040503050406030204" pitchFamily="18" charset="0"/>
                            </a:rPr>
                          </m:ctrlPr>
                        </m:sSupPr>
                        <m:e>
                          <m:r>
                            <a:rPr lang="en-HK" sz="2400" i="1">
                              <a:latin typeface="Cambria Math" panose="02040503050406030204" pitchFamily="18" charset="0"/>
                            </a:rPr>
                            <m:t>𝑦</m:t>
                          </m:r>
                        </m:e>
                        <m:sup>
                          <m:r>
                            <a:rPr lang="en-HK" sz="2400" i="0">
                              <a:latin typeface="Cambria Math" panose="02040503050406030204" pitchFamily="18" charset="0"/>
                            </a:rPr>
                            <m:t>2</m:t>
                          </m:r>
                        </m:sup>
                      </m:sSup>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𝑃</m:t>
                          </m:r>
                        </m:sub>
                        <m:sup>
                          <m:r>
                            <a:rPr lang="en-HK" sz="2400" i="0">
                              <a:latin typeface="Cambria Math" panose="02040503050406030204" pitchFamily="18" charset="0"/>
                            </a:rPr>
                            <m:t>2</m:t>
                          </m:r>
                        </m:sup>
                      </m:sSubSup>
                      <m:r>
                        <a:rPr lang="en-HK" sz="2400" i="0">
                          <a:latin typeface="Cambria Math" panose="02040503050406030204" pitchFamily="18" charset="0"/>
                        </a:rPr>
                        <m:t>+</m:t>
                      </m:r>
                      <m:sSup>
                        <m:sSupPr>
                          <m:ctrlPr>
                            <a:rPr lang="en-HK" sz="2400" i="1">
                              <a:latin typeface="Cambria Math" panose="02040503050406030204" pitchFamily="18" charset="0"/>
                            </a:rPr>
                          </m:ctrlPr>
                        </m:sSupPr>
                        <m:e>
                          <m:d>
                            <m:dPr>
                              <m:ctrlPr>
                                <a:rPr lang="en-HK" sz="2400" i="1">
                                  <a:latin typeface="Cambria Math" panose="02040503050406030204" pitchFamily="18" charset="0"/>
                                </a:rPr>
                              </m:ctrlPr>
                            </m:dPr>
                            <m:e>
                              <m:r>
                                <a:rPr lang="en-HK" sz="2400" i="0">
                                  <a:latin typeface="Cambria Math" panose="02040503050406030204" pitchFamily="18" charset="0"/>
                                </a:rPr>
                                <m:t>1−</m:t>
                              </m:r>
                              <m:r>
                                <a:rPr lang="en-HK" sz="2400" i="1">
                                  <a:latin typeface="Cambria Math" panose="02040503050406030204" pitchFamily="18" charset="0"/>
                                </a:rPr>
                                <m:t>𝑦</m:t>
                              </m:r>
                            </m:e>
                          </m:d>
                        </m:e>
                        <m:sup>
                          <m:r>
                            <a:rPr lang="en-HK" sz="2400" i="0">
                              <a:latin typeface="Cambria Math" panose="02040503050406030204" pitchFamily="18" charset="0"/>
                            </a:rPr>
                            <m:t>2</m:t>
                          </m:r>
                        </m:sup>
                      </m:sSup>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𝑓</m:t>
                          </m:r>
                        </m:sub>
                        <m:sup>
                          <m:r>
                            <a:rPr lang="en-HK" sz="2400" i="0">
                              <a:latin typeface="Cambria Math" panose="02040503050406030204" pitchFamily="18" charset="0"/>
                            </a:rPr>
                            <m:t>2</m:t>
                          </m:r>
                        </m:sup>
                      </m:sSubSup>
                      <m:r>
                        <a:rPr lang="en-HK" sz="2400" i="0">
                          <a:latin typeface="Cambria Math" panose="02040503050406030204" pitchFamily="18" charset="0"/>
                        </a:rPr>
                        <m:t>+2</m:t>
                      </m:r>
                      <m:r>
                        <a:rPr lang="en-HK" sz="2400" i="1">
                          <a:latin typeface="Cambria Math" panose="02040503050406030204" pitchFamily="18" charset="0"/>
                        </a:rPr>
                        <m:t>𝑦</m:t>
                      </m:r>
                      <m:d>
                        <m:dPr>
                          <m:ctrlPr>
                            <a:rPr lang="en-HK" sz="2400" i="1">
                              <a:latin typeface="Cambria Math" panose="02040503050406030204" pitchFamily="18" charset="0"/>
                            </a:rPr>
                          </m:ctrlPr>
                        </m:dPr>
                        <m:e>
                          <m:r>
                            <a:rPr lang="en-HK" sz="2400" i="0">
                              <a:latin typeface="Cambria Math" panose="02040503050406030204" pitchFamily="18" charset="0"/>
                            </a:rPr>
                            <m:t>1−</m:t>
                          </m:r>
                          <m:r>
                            <a:rPr lang="en-HK" sz="2400" i="1">
                              <a:latin typeface="Cambria Math" panose="02040503050406030204" pitchFamily="18" charset="0"/>
                            </a:rPr>
                            <m:t>𝑦</m:t>
                          </m:r>
                        </m:e>
                      </m:d>
                      <m:sSub>
                        <m:sSubPr>
                          <m:ctrlPr>
                            <a:rPr lang="en-HK" sz="2400" i="1">
                              <a:latin typeface="Cambria Math" panose="02040503050406030204" pitchFamily="18" charset="0"/>
                            </a:rPr>
                          </m:ctrlPr>
                        </m:sSubPr>
                        <m:e>
                          <m:r>
                            <a:rPr lang="en-HK" sz="2400" i="1">
                              <a:latin typeface="Cambria Math" panose="02040503050406030204" pitchFamily="18" charset="0"/>
                            </a:rPr>
                            <m:t>𝜎</m:t>
                          </m:r>
                        </m:e>
                        <m:sub>
                          <m:r>
                            <a:rPr lang="en-HK" sz="2400" i="1">
                              <a:latin typeface="Cambria Math" panose="02040503050406030204" pitchFamily="18" charset="0"/>
                            </a:rPr>
                            <m:t>𝑃𝑓</m:t>
                          </m:r>
                        </m:sub>
                      </m:sSub>
                      <m:r>
                        <a:rPr lang="en-HK" sz="2400" i="0">
                          <a:latin typeface="Cambria Math" panose="02040503050406030204" pitchFamily="18" charset="0"/>
                        </a:rPr>
                        <m:t>,  </m:t>
                      </m:r>
                      <m:r>
                        <a:rPr lang="en-HK" sz="2400" i="1">
                          <a:latin typeface="Cambria Math" panose="02040503050406030204" pitchFamily="18" charset="0"/>
                        </a:rPr>
                        <m:t>𝑤h𝑒𝑟𝑒</m:t>
                      </m:r>
                      <m:r>
                        <a:rPr lang="en-HK" sz="2400" i="0">
                          <a:latin typeface="Cambria Math" panose="02040503050406030204" pitchFamily="18" charset="0"/>
                        </a:rPr>
                        <m:t> </m:t>
                      </m:r>
                      <m:sSubSup>
                        <m:sSubSupPr>
                          <m:ctrlPr>
                            <a:rPr lang="en-HK" sz="2400" i="1">
                              <a:latin typeface="Cambria Math" panose="02040503050406030204" pitchFamily="18" charset="0"/>
                            </a:rPr>
                          </m:ctrlPr>
                        </m:sSubSupPr>
                        <m:e>
                          <m:r>
                            <a:rPr lang="en-HK" sz="2400" i="1">
                              <a:latin typeface="Cambria Math" panose="02040503050406030204" pitchFamily="18" charset="0"/>
                            </a:rPr>
                            <m:t>𝜎</m:t>
                          </m:r>
                        </m:e>
                        <m:sub>
                          <m:r>
                            <a:rPr lang="en-HK" sz="2400" i="1">
                              <a:latin typeface="Cambria Math" panose="02040503050406030204" pitchFamily="18" charset="0"/>
                            </a:rPr>
                            <m:t>𝑓</m:t>
                          </m:r>
                        </m:sub>
                        <m:sup>
                          <m:r>
                            <a:rPr lang="en-HK" sz="2400" i="0">
                              <a:latin typeface="Cambria Math" panose="02040503050406030204" pitchFamily="18" charset="0"/>
                            </a:rPr>
                            <m:t>2</m:t>
                          </m:r>
                        </m:sup>
                      </m:sSubSup>
                      <m:sSub>
                        <m:sSubPr>
                          <m:ctrlPr>
                            <a:rPr lang="en-HK" sz="2400" i="1">
                              <a:latin typeface="Cambria Math" panose="02040503050406030204" pitchFamily="18" charset="0"/>
                            </a:rPr>
                          </m:ctrlPr>
                        </m:sSubPr>
                        <m:e>
                          <m:r>
                            <a:rPr lang="en-HK" sz="2400" i="0">
                              <a:latin typeface="Cambria Math" panose="02040503050406030204" pitchFamily="18" charset="0"/>
                            </a:rPr>
                            <m:t>=0=</m:t>
                          </m:r>
                          <m:r>
                            <a:rPr lang="en-HK" sz="2400" i="1">
                              <a:latin typeface="Cambria Math" panose="02040503050406030204" pitchFamily="18" charset="0"/>
                            </a:rPr>
                            <m:t>𝜎</m:t>
                          </m:r>
                        </m:e>
                        <m:sub>
                          <m:r>
                            <a:rPr lang="en-HK" sz="2400" i="1">
                              <a:latin typeface="Cambria Math" panose="02040503050406030204" pitchFamily="18" charset="0"/>
                            </a:rPr>
                            <m:t>𝑃𝑓</m:t>
                          </m:r>
                        </m:sub>
                      </m:sSub>
                    </m:oMath>
                  </m:oMathPara>
                </a14:m>
                <a:endParaRPr lang="en-US" sz="2400" i="1" dirty="0">
                  <a:latin typeface="Cambria Math" panose="02040503050406030204" pitchFamily="18" charset="0"/>
                </a:endParaRPr>
              </a:p>
              <a:p>
                <a:pPr/>
                <a:endParaRPr lang="en-HK"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HK" sz="2400" i="1" smtClean="0">
                              <a:solidFill>
                                <a:srgbClr val="FF0000"/>
                              </a:solidFill>
                              <a:latin typeface="Cambria Math" panose="02040503050406030204" pitchFamily="18" charset="0"/>
                            </a:rPr>
                          </m:ctrlPr>
                        </m:sSubPr>
                        <m:e>
                          <m:r>
                            <a:rPr lang="en-HK" sz="2400" i="1">
                              <a:solidFill>
                                <a:srgbClr val="FF0000"/>
                              </a:solidFill>
                              <a:latin typeface="Cambria Math" panose="02040503050406030204" pitchFamily="18" charset="0"/>
                            </a:rPr>
                            <m:t>𝜎</m:t>
                          </m:r>
                        </m:e>
                        <m:sub>
                          <m:r>
                            <a:rPr lang="en-HK" sz="2400" i="1">
                              <a:solidFill>
                                <a:srgbClr val="FF0000"/>
                              </a:solidFill>
                              <a:latin typeface="Cambria Math" panose="02040503050406030204" pitchFamily="18" charset="0"/>
                            </a:rPr>
                            <m:t>𝑐</m:t>
                          </m:r>
                        </m:sub>
                      </m:sSub>
                      <m:r>
                        <a:rPr lang="en-HK" sz="2400" i="0">
                          <a:latin typeface="Cambria Math" panose="02040503050406030204" pitchFamily="18" charset="0"/>
                        </a:rPr>
                        <m:t>=</m:t>
                      </m:r>
                      <m:r>
                        <a:rPr lang="en-HK" sz="2400" i="1">
                          <a:latin typeface="Cambria Math" panose="02040503050406030204" pitchFamily="18" charset="0"/>
                        </a:rPr>
                        <m:t>𝑦</m:t>
                      </m:r>
                      <m:sSub>
                        <m:sSubPr>
                          <m:ctrlPr>
                            <a:rPr lang="en-HK" sz="2400" i="1">
                              <a:latin typeface="Cambria Math" panose="02040503050406030204" pitchFamily="18" charset="0"/>
                            </a:rPr>
                          </m:ctrlPr>
                        </m:sSubPr>
                        <m:e>
                          <m:r>
                            <a:rPr lang="en-HK" sz="2400" i="1">
                              <a:latin typeface="Cambria Math" panose="02040503050406030204" pitchFamily="18" charset="0"/>
                            </a:rPr>
                            <m:t>𝜎</m:t>
                          </m:r>
                        </m:e>
                        <m:sub>
                          <m:r>
                            <a:rPr lang="en-HK" sz="2400" i="1">
                              <a:latin typeface="Cambria Math" panose="02040503050406030204" pitchFamily="18" charset="0"/>
                            </a:rPr>
                            <m:t>𝑃</m:t>
                          </m:r>
                        </m:sub>
                      </m:sSub>
                    </m:oMath>
                  </m:oMathPara>
                </a14:m>
                <a:endParaRPr lang="en-HK" sz="2400" dirty="0"/>
              </a:p>
            </p:txBody>
          </p:sp>
        </mc:Choice>
        <mc:Fallback>
          <p:sp>
            <p:nvSpPr>
              <p:cNvPr id="22" name="Rectangle 21">
                <a:extLst>
                  <a:ext uri="{FF2B5EF4-FFF2-40B4-BE49-F238E27FC236}">
                    <a16:creationId xmlns:a16="http://schemas.microsoft.com/office/drawing/2014/main" id="{62D509C5-B7BA-4449-A897-037115F82681}"/>
                  </a:ext>
                </a:extLst>
              </p:cNvPr>
              <p:cNvSpPr>
                <a:spLocks noRot="1" noChangeAspect="1" noMove="1" noResize="1" noEditPoints="1" noAdjustHandles="1" noChangeArrowheads="1" noChangeShapeType="1" noTextEdit="1"/>
              </p:cNvSpPr>
              <p:nvPr/>
            </p:nvSpPr>
            <p:spPr>
              <a:xfrm>
                <a:off x="146247" y="3204767"/>
                <a:ext cx="5643365" cy="1689565"/>
              </a:xfrm>
              <a:prstGeom prst="rect">
                <a:avLst/>
              </a:prstGeom>
              <a:blipFill>
                <a:blip r:embed="rId4"/>
                <a:stretch>
                  <a:fillRect b="-1805"/>
                </a:stretch>
              </a:blipFill>
            </p:spPr>
            <p:txBody>
              <a:bodyPr/>
              <a:lstStyle/>
              <a:p>
                <a:r>
                  <a:rPr lang="en-HK">
                    <a:noFill/>
                  </a:rPr>
                  <a:t> </a:t>
                </a:r>
              </a:p>
            </p:txBody>
          </p:sp>
        </mc:Fallback>
      </mc:AlternateContent>
    </p:spTree>
    <p:extLst>
      <p:ext uri="{BB962C8B-B14F-4D97-AF65-F5344CB8AC3E}">
        <p14:creationId xmlns:p14="http://schemas.microsoft.com/office/powerpoint/2010/main" val="32100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FCEEA1D-C360-4290-818F-0BA93D859BAE}"/>
              </a:ext>
            </a:extLst>
          </p:cNvPr>
          <p:cNvSpPr txBox="1">
            <a:spLocks/>
          </p:cNvSpPr>
          <p:nvPr/>
        </p:nvSpPr>
        <p:spPr>
          <a:xfrm>
            <a:off x="354464" y="533400"/>
            <a:ext cx="54351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Complete Portfolio (Cont’d)</a:t>
            </a:r>
          </a:p>
        </p:txBody>
      </p:sp>
      <p:pic>
        <p:nvPicPr>
          <p:cNvPr id="8" name="Picture 7">
            <a:extLst>
              <a:ext uri="{FF2B5EF4-FFF2-40B4-BE49-F238E27FC236}">
                <a16:creationId xmlns:a16="http://schemas.microsoft.com/office/drawing/2014/main" id="{E58F7810-A48F-40D1-A450-315660B8E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78" y="1150492"/>
            <a:ext cx="11456034" cy="5572903"/>
          </a:xfrm>
          <a:prstGeom prst="rect">
            <a:avLst/>
          </a:prstGeom>
        </p:spPr>
      </p:pic>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753702B9-4DB8-4579-9D8B-07B03318B187}"/>
                  </a:ext>
                </a:extLst>
              </p:cNvPr>
              <p:cNvSpPr/>
              <p:nvPr/>
            </p:nvSpPr>
            <p:spPr>
              <a:xfrm>
                <a:off x="5942012" y="178303"/>
                <a:ext cx="5519331" cy="7101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HK" i="1" smtClean="0">
                          <a:solidFill>
                            <a:srgbClr val="FF0000"/>
                          </a:solidFill>
                          <a:latin typeface="Cambria Math" panose="02040503050406030204" pitchFamily="18" charset="0"/>
                        </a:rPr>
                        <m:t>𝐸</m:t>
                      </m:r>
                      <m:d>
                        <m:dPr>
                          <m:ctrlPr>
                            <a:rPr lang="en-HK" i="1">
                              <a:solidFill>
                                <a:srgbClr val="FF0000"/>
                              </a:solidFill>
                              <a:latin typeface="Cambria Math" panose="02040503050406030204" pitchFamily="18" charset="0"/>
                            </a:rPr>
                          </m:ctrlPr>
                        </m:dPr>
                        <m:e>
                          <m:sSub>
                            <m:sSubPr>
                              <m:ctrlPr>
                                <a:rPr lang="en-HK" i="1">
                                  <a:solidFill>
                                    <a:srgbClr val="FF0000"/>
                                  </a:solidFill>
                                  <a:latin typeface="Cambria Math" panose="02040503050406030204" pitchFamily="18" charset="0"/>
                                </a:rPr>
                              </m:ctrlPr>
                            </m:sSubPr>
                            <m:e>
                              <m:r>
                                <a:rPr lang="en-HK" i="1">
                                  <a:solidFill>
                                    <a:srgbClr val="FF0000"/>
                                  </a:solidFill>
                                  <a:latin typeface="Cambria Math" panose="02040503050406030204" pitchFamily="18" charset="0"/>
                                </a:rPr>
                                <m:t>𝑟</m:t>
                              </m:r>
                            </m:e>
                            <m:sub>
                              <m:r>
                                <a:rPr lang="en-HK" i="1">
                                  <a:solidFill>
                                    <a:srgbClr val="FF0000"/>
                                  </a:solidFill>
                                  <a:latin typeface="Cambria Math" panose="02040503050406030204" pitchFamily="18" charset="0"/>
                                </a:rPr>
                                <m:t>𝑐</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r>
                        <a:rPr lang="en-HK" i="0">
                          <a:latin typeface="Cambria Math" panose="02040503050406030204" pitchFamily="18" charset="0"/>
                        </a:rPr>
                        <m:t>+</m:t>
                      </m:r>
                      <m:f>
                        <m:fPr>
                          <m:ctrlPr>
                            <a:rPr lang="en-HK" i="1">
                              <a:latin typeface="Cambria Math" panose="02040503050406030204" pitchFamily="18" charset="0"/>
                            </a:rPr>
                          </m:ctrlPr>
                        </m:fPr>
                        <m:num>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𝑃</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num>
                        <m:den>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𝑃</m:t>
                              </m:r>
                            </m:sub>
                          </m:sSub>
                        </m:den>
                      </m:f>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𝑐</m:t>
                          </m:r>
                        </m:sub>
                      </m:sSub>
                      <m:d>
                        <m:dPr>
                          <m:begChr m:val="{"/>
                          <m:endChr m:val=""/>
                          <m:ctrlPr>
                            <a:rPr lang="en-HK" i="1">
                              <a:latin typeface="Cambria Math" panose="02040503050406030204" pitchFamily="18" charset="0"/>
                            </a:rPr>
                          </m:ctrlPr>
                        </m:dPr>
                        <m:e>
                          <m:eqArr>
                            <m:eqArrPr>
                              <m:ctrlPr>
                                <a:rPr lang="en-HK" i="1">
                                  <a:latin typeface="Cambria Math" panose="02040503050406030204" pitchFamily="18" charset="0"/>
                                </a:rPr>
                              </m:ctrlPr>
                            </m:eqArrPr>
                            <m:e>
                              <m:r>
                                <a:rPr lang="en-HK" i="0">
                                  <a:latin typeface="Cambria Math" panose="02040503050406030204" pitchFamily="18" charset="0"/>
                                </a:rPr>
                                <m:t>&amp;</m:t>
                              </m:r>
                              <m:d>
                                <m:dPr>
                                  <m:begChr m:val=""/>
                                  <m:endChr m:val="]"/>
                                  <m:ctrlPr>
                                    <a:rPr lang="en-HK" i="1">
                                      <a:latin typeface="Cambria Math" panose="02040503050406030204" pitchFamily="18" charset="0"/>
                                    </a:rPr>
                                  </m:ctrlPr>
                                </m:dPr>
                                <m:e>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𝑐</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r>
                                    <a:rPr lang="en-HK" i="0">
                                      <a:latin typeface="Cambria Math" panose="02040503050406030204" pitchFamily="18" charset="0"/>
                                    </a:rPr>
                                    <m:t>+</m:t>
                                  </m:r>
                                  <m:r>
                                    <a:rPr lang="en-HK" i="1">
                                      <a:latin typeface="Cambria Math" panose="02040503050406030204" pitchFamily="18" charset="0"/>
                                    </a:rPr>
                                    <m:t>𝑦</m:t>
                                  </m:r>
                                  <m:r>
                                    <a:rPr lang="en-HK" i="0">
                                      <a:latin typeface="Cambria Math" panose="02040503050406030204" pitchFamily="18" charset="0"/>
                                    </a:rPr>
                                    <m:t>[</m:t>
                                  </m:r>
                                  <m:r>
                                    <a:rPr lang="en-HK" i="1">
                                      <a:latin typeface="Cambria Math" panose="02040503050406030204" pitchFamily="18" charset="0"/>
                                    </a:rPr>
                                    <m:t>𝐸</m:t>
                                  </m:r>
                                  <m:d>
                                    <m:dPr>
                                      <m:ctrlPr>
                                        <a:rPr lang="en-HK" i="1">
                                          <a:latin typeface="Cambria Math" panose="02040503050406030204" pitchFamily="18" charset="0"/>
                                        </a:rPr>
                                      </m:ctrlPr>
                                    </m:dPr>
                                    <m:e>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𝑝</m:t>
                                          </m:r>
                                        </m:sub>
                                      </m:sSub>
                                    </m:e>
                                  </m:d>
                                  <m:r>
                                    <a:rPr lang="en-HK" i="0">
                                      <a:latin typeface="Cambria Math" panose="02040503050406030204" pitchFamily="18" charset="0"/>
                                    </a:rPr>
                                    <m:t>−</m:t>
                                  </m:r>
                                  <m:sSub>
                                    <m:sSubPr>
                                      <m:ctrlPr>
                                        <a:rPr lang="en-HK" i="1">
                                          <a:latin typeface="Cambria Math" panose="02040503050406030204" pitchFamily="18" charset="0"/>
                                        </a:rPr>
                                      </m:ctrlPr>
                                    </m:sSubPr>
                                    <m:e>
                                      <m:r>
                                        <a:rPr lang="en-HK" i="1">
                                          <a:latin typeface="Cambria Math" panose="02040503050406030204" pitchFamily="18" charset="0"/>
                                        </a:rPr>
                                        <m:t>𝑟</m:t>
                                      </m:r>
                                    </m:e>
                                    <m:sub>
                                      <m:r>
                                        <a:rPr lang="en-HK" i="1">
                                          <a:latin typeface="Cambria Math" panose="02040503050406030204" pitchFamily="18" charset="0"/>
                                        </a:rPr>
                                        <m:t>𝑓</m:t>
                                      </m:r>
                                    </m:sub>
                                  </m:sSub>
                                </m:e>
                              </m:d>
                            </m:e>
                            <m:e>
                              <m:r>
                                <a:rPr lang="en-HK" i="0">
                                  <a:latin typeface="Cambria Math" panose="02040503050406030204" pitchFamily="18" charset="0"/>
                                </a:rPr>
                                <m:t>&amp;</m:t>
                              </m:r>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𝑐</m:t>
                                  </m:r>
                                </m:sub>
                              </m:sSub>
                              <m:r>
                                <a:rPr lang="en-HK" i="0">
                                  <a:latin typeface="Cambria Math" panose="02040503050406030204" pitchFamily="18" charset="0"/>
                                </a:rPr>
                                <m:t>=</m:t>
                              </m:r>
                              <m:r>
                                <a:rPr lang="en-HK" i="1">
                                  <a:latin typeface="Cambria Math" panose="02040503050406030204" pitchFamily="18" charset="0"/>
                                </a:rPr>
                                <m:t>𝑦</m:t>
                              </m:r>
                              <m:sSub>
                                <m:sSubPr>
                                  <m:ctrlPr>
                                    <a:rPr lang="en-HK" i="1">
                                      <a:latin typeface="Cambria Math" panose="02040503050406030204" pitchFamily="18" charset="0"/>
                                    </a:rPr>
                                  </m:ctrlPr>
                                </m:sSubPr>
                                <m:e>
                                  <m:r>
                                    <a:rPr lang="en-HK" i="1">
                                      <a:latin typeface="Cambria Math" panose="02040503050406030204" pitchFamily="18" charset="0"/>
                                    </a:rPr>
                                    <m:t>𝜎</m:t>
                                  </m:r>
                                </m:e>
                                <m:sub>
                                  <m:r>
                                    <a:rPr lang="en-HK" i="1">
                                      <a:latin typeface="Cambria Math" panose="02040503050406030204" pitchFamily="18" charset="0"/>
                                    </a:rPr>
                                    <m:t>𝑃</m:t>
                                  </m:r>
                                </m:sub>
                              </m:sSub>
                            </m:e>
                          </m:eqArr>
                        </m:e>
                      </m:d>
                    </m:oMath>
                  </m:oMathPara>
                </a14:m>
                <a:endParaRPr lang="en-HK" dirty="0"/>
              </a:p>
            </p:txBody>
          </p:sp>
        </mc:Choice>
        <mc:Fallback>
          <p:sp>
            <p:nvSpPr>
              <p:cNvPr id="11" name="Rectangle 10">
                <a:extLst>
                  <a:ext uri="{FF2B5EF4-FFF2-40B4-BE49-F238E27FC236}">
                    <a16:creationId xmlns:a16="http://schemas.microsoft.com/office/drawing/2014/main" id="{753702B9-4DB8-4579-9D8B-07B03318B187}"/>
                  </a:ext>
                </a:extLst>
              </p:cNvPr>
              <p:cNvSpPr>
                <a:spLocks noRot="1" noChangeAspect="1" noMove="1" noResize="1" noEditPoints="1" noAdjustHandles="1" noChangeArrowheads="1" noChangeShapeType="1" noTextEdit="1"/>
              </p:cNvSpPr>
              <p:nvPr/>
            </p:nvSpPr>
            <p:spPr>
              <a:xfrm>
                <a:off x="5942012" y="178303"/>
                <a:ext cx="5519331" cy="710194"/>
              </a:xfrm>
              <a:prstGeom prst="rect">
                <a:avLst/>
              </a:prstGeom>
              <a:blipFill>
                <a:blip r:embed="rId3"/>
                <a:stretch>
                  <a:fillRect/>
                </a:stretch>
              </a:blipFill>
            </p:spPr>
            <p:txBody>
              <a:bodyPr/>
              <a:lstStyle/>
              <a:p>
                <a:r>
                  <a:rPr lang="en-HK">
                    <a:noFill/>
                  </a:rPr>
                  <a:t> </a:t>
                </a:r>
              </a:p>
            </p:txBody>
          </p:sp>
        </mc:Fallback>
      </mc:AlternateContent>
      <p:cxnSp>
        <p:nvCxnSpPr>
          <p:cNvPr id="16" name="Straight Connector 15">
            <a:extLst>
              <a:ext uri="{FF2B5EF4-FFF2-40B4-BE49-F238E27FC236}">
                <a16:creationId xmlns:a16="http://schemas.microsoft.com/office/drawing/2014/main" id="{B5A5FCA0-8009-426B-9555-E3B7ABF6F480}"/>
              </a:ext>
            </a:extLst>
          </p:cNvPr>
          <p:cNvCxnSpPr>
            <a:cxnSpLocks/>
          </p:cNvCxnSpPr>
          <p:nvPr/>
        </p:nvCxnSpPr>
        <p:spPr>
          <a:xfrm flipV="1">
            <a:off x="6399212" y="3429000"/>
            <a:ext cx="4876800" cy="838200"/>
          </a:xfrm>
          <a:prstGeom prst="line">
            <a:avLst/>
          </a:prstGeom>
          <a:ln w="28575">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066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82FBD1-8EED-4F40-805C-A86AA3E96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342" y="1143000"/>
            <a:ext cx="8878539" cy="5544324"/>
          </a:xfrm>
          <a:prstGeom prst="rect">
            <a:avLst/>
          </a:prstGeom>
        </p:spPr>
      </p:pic>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60447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a:t>
            </a:r>
          </a:p>
        </p:txBody>
      </p:sp>
    </p:spTree>
    <p:extLst>
      <p:ext uri="{BB962C8B-B14F-4D97-AF65-F5344CB8AC3E}">
        <p14:creationId xmlns:p14="http://schemas.microsoft.com/office/powerpoint/2010/main" val="289924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764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 (cont’d)</a:t>
            </a:r>
          </a:p>
        </p:txBody>
      </p:sp>
      <p:pic>
        <p:nvPicPr>
          <p:cNvPr id="3" name="Picture 2">
            <a:extLst>
              <a:ext uri="{FF2B5EF4-FFF2-40B4-BE49-F238E27FC236}">
                <a16:creationId xmlns:a16="http://schemas.microsoft.com/office/drawing/2014/main" id="{A08C77CB-F2AD-498F-BF51-576645FD0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800" y="1219200"/>
            <a:ext cx="9307224" cy="5325218"/>
          </a:xfrm>
          <a:prstGeom prst="rect">
            <a:avLst/>
          </a:prstGeom>
        </p:spPr>
      </p:pic>
    </p:spTree>
    <p:extLst>
      <p:ext uri="{BB962C8B-B14F-4D97-AF65-F5344CB8AC3E}">
        <p14:creationId xmlns:p14="http://schemas.microsoft.com/office/powerpoint/2010/main" val="124920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7644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Risky Portfolio Opportunity Set (cont’d)</a:t>
            </a:r>
          </a:p>
        </p:txBody>
      </p:sp>
      <p:pic>
        <p:nvPicPr>
          <p:cNvPr id="4" name="Picture 3">
            <a:extLst>
              <a:ext uri="{FF2B5EF4-FFF2-40B4-BE49-F238E27FC236}">
                <a16:creationId xmlns:a16="http://schemas.microsoft.com/office/drawing/2014/main" id="{D3B580B8-F108-4A13-B163-397CCC2F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13" y="1188569"/>
            <a:ext cx="11741397" cy="5517031"/>
          </a:xfrm>
          <a:prstGeom prst="rect">
            <a:avLst/>
          </a:prstGeom>
        </p:spPr>
      </p:pic>
    </p:spTree>
    <p:extLst>
      <p:ext uri="{BB962C8B-B14F-4D97-AF65-F5344CB8AC3E}">
        <p14:creationId xmlns:p14="http://schemas.microsoft.com/office/powerpoint/2010/main" val="9379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48255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a:t>
            </a:r>
          </a:p>
        </p:txBody>
      </p:sp>
      <p:pic>
        <p:nvPicPr>
          <p:cNvPr id="3" name="Picture 2">
            <a:extLst>
              <a:ext uri="{FF2B5EF4-FFF2-40B4-BE49-F238E27FC236}">
                <a16:creationId xmlns:a16="http://schemas.microsoft.com/office/drawing/2014/main" id="{35D728E5-1109-4FE6-80D9-4E17BCB2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142" y="1219200"/>
            <a:ext cx="9602540" cy="5410955"/>
          </a:xfrm>
          <a:prstGeom prst="rect">
            <a:avLst/>
          </a:prstGeom>
        </p:spPr>
      </p:pic>
    </p:spTree>
    <p:extLst>
      <p:ext uri="{BB962C8B-B14F-4D97-AF65-F5344CB8AC3E}">
        <p14:creationId xmlns:p14="http://schemas.microsoft.com/office/powerpoint/2010/main" val="35683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61971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Risky Portfolio (cont’d)</a:t>
            </a:r>
          </a:p>
        </p:txBody>
      </p:sp>
      <p:pic>
        <p:nvPicPr>
          <p:cNvPr id="4" name="Picture 3">
            <a:extLst>
              <a:ext uri="{FF2B5EF4-FFF2-40B4-BE49-F238E27FC236}">
                <a16:creationId xmlns:a16="http://schemas.microsoft.com/office/drawing/2014/main" id="{F949F425-AEE0-4E58-B040-1BC9D07C8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64" y="1143000"/>
            <a:ext cx="11531148" cy="5562600"/>
          </a:xfrm>
          <a:prstGeom prst="rect">
            <a:avLst/>
          </a:prstGeom>
        </p:spPr>
      </p:pic>
    </p:spTree>
    <p:extLst>
      <p:ext uri="{BB962C8B-B14F-4D97-AF65-F5344CB8AC3E}">
        <p14:creationId xmlns:p14="http://schemas.microsoft.com/office/powerpoint/2010/main" val="23060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41398" y="685800"/>
            <a:ext cx="5029200" cy="3429000"/>
          </a:xfrm>
        </p:spPr>
        <p:txBody>
          <a:bodyPr/>
          <a:lstStyle/>
          <a:p>
            <a:r>
              <a:rPr lang="en-US" dirty="0"/>
              <a:t>Provide a list of technical indicators for analysis</a:t>
            </a:r>
          </a:p>
          <a:p>
            <a:r>
              <a:rPr lang="en-US" dirty="0"/>
              <a:t>RM can analyze securities and/or the clients’ portfolios to generate investment advice</a:t>
            </a:r>
          </a:p>
          <a:p>
            <a:r>
              <a:rPr lang="en-US" dirty="0"/>
              <a:t>Feedback for training MI models </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23114385"/>
              </p:ext>
            </p:extLst>
          </p:nvPr>
        </p:nvGraphicFramePr>
        <p:xfrm>
          <a:off x="6094412" y="685800"/>
          <a:ext cx="5029201" cy="3695319"/>
        </p:xfrm>
        <a:graphic>
          <a:graphicData uri="http://schemas.openxmlformats.org/drawingml/2006/table">
            <a:tbl>
              <a:tblPr firstRow="1" bandRow="1">
                <a:tableStyleId>{3B4B98B0-60AC-42C2-AFA5-B58CD77FA1E5}</a:tableStyleId>
              </a:tblPr>
              <a:tblGrid>
                <a:gridCol w="2514599">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371602">
                  <a:extLst>
                    <a:ext uri="{9D8B030D-6E8A-4147-A177-3AD203B41FA5}">
                      <a16:colId xmlns:a16="http://schemas.microsoft.com/office/drawing/2014/main" val="20002"/>
                    </a:ext>
                  </a:extLst>
                </a:gridCol>
              </a:tblGrid>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Technical Indicators</a:t>
                      </a:r>
                    </a:p>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b="1" i="0" u="none" strike="noStrike" cap="none" normalizeH="0" baseline="0" dirty="0">
                          <a:ln>
                            <a:noFill/>
                          </a:ln>
                          <a:solidFill>
                            <a:srgbClr val="000000"/>
                          </a:solidFill>
                          <a:effectLst/>
                          <a:latin typeface="+mn-lt"/>
                        </a:rPr>
                        <a:t>Of AAPL</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1" i="0" u="none" strike="noStrike" cap="none" normalizeH="0" baseline="0" dirty="0">
                          <a:ln>
                            <a:noFill/>
                          </a:ln>
                          <a:solidFill>
                            <a:srgbClr val="000000"/>
                          </a:solidFill>
                          <a:effectLst/>
                          <a:latin typeface="+mn-lt"/>
                        </a:rPr>
                        <a:t>Client A</a:t>
                      </a:r>
                    </a:p>
                  </a:txBody>
                  <a:tcP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Client </a:t>
                      </a:r>
                      <a:r>
                        <a:rPr kumimoji="0" lang="en-US" altLang="zh-TW" sz="1800" u="none" strike="noStrike" cap="none" normalizeH="0" baseline="0" dirty="0">
                          <a:ln>
                            <a:noFill/>
                          </a:ln>
                          <a:effectLst/>
                          <a:latin typeface="+mn-lt"/>
                        </a:rPr>
                        <a:t>B</a:t>
                      </a:r>
                      <a:endParaRPr kumimoji="0" lang="en-US" sz="1800" b="1" i="0" u="none" strike="noStrike" cap="none" normalizeH="0" baseline="0" dirty="0">
                        <a:ln>
                          <a:noFill/>
                        </a:ln>
                        <a:solidFill>
                          <a:srgbClr val="000000"/>
                        </a:solidFill>
                        <a:effectLst/>
                        <a:latin typeface="+mn-lt"/>
                      </a:endParaRPr>
                    </a:p>
                  </a:txBody>
                  <a:tcPr horzOverflow="overflow"/>
                </a:tc>
                <a:extLst>
                  <a:ext uri="{0D108BD9-81ED-4DB2-BD59-A6C34878D82A}">
                    <a16:rowId xmlns:a16="http://schemas.microsoft.com/office/drawing/2014/main" val="10000"/>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B-Bands</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1"/>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CCI</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2"/>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KDJ</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3"/>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MACD</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extLst>
                  <a:ext uri="{0D108BD9-81ED-4DB2-BD59-A6C34878D82A}">
                    <a16:rowId xmlns:a16="http://schemas.microsoft.com/office/drawing/2014/main" val="10004"/>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OBV</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5"/>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RSI</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extLst>
                  <a:ext uri="{0D108BD9-81ED-4DB2-BD59-A6C34878D82A}">
                    <a16:rowId xmlns:a16="http://schemas.microsoft.com/office/drawing/2014/main" val="10006"/>
                  </a:ext>
                </a:extLst>
              </a:tr>
              <a:tr h="428625">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l" defTabSz="914400" rtl="0" eaLnBrk="1" fontAlgn="base" latinLnBrk="0" hangingPunct="1">
                        <a:lnSpc>
                          <a:spcPct val="100000"/>
                        </a:lnSpc>
                        <a:spcBef>
                          <a:spcPct val="20000"/>
                        </a:spcBef>
                        <a:spcAft>
                          <a:spcPct val="0"/>
                        </a:spcAft>
                        <a:buClr>
                          <a:schemeClr val="tx1"/>
                        </a:buClr>
                        <a:buSzTx/>
                        <a:buFontTx/>
                        <a:buNone/>
                        <a:tabLst/>
                      </a:pPr>
                      <a:r>
                        <a:rPr kumimoji="0" lang="en-US" sz="1800" u="none" strike="noStrike" cap="none" normalizeH="0" baseline="0" dirty="0">
                          <a:ln>
                            <a:noFill/>
                          </a:ln>
                          <a:effectLst/>
                          <a:latin typeface="+mn-lt"/>
                        </a:rPr>
                        <a:t>Overall Advice</a:t>
                      </a:r>
                      <a:endParaRPr kumimoji="0" lang="en-US" sz="1800" b="0" i="0" u="none" strike="noStrike" cap="none" normalizeH="0" baseline="0" dirty="0">
                        <a:ln>
                          <a:noFill/>
                        </a:ln>
                        <a:solidFill>
                          <a:srgbClr val="000000"/>
                        </a:solidFill>
                        <a:effectLst/>
                        <a:latin typeface="+mn-lt"/>
                      </a:endParaRP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B</a:t>
                      </a:r>
                    </a:p>
                  </a:txBody>
                  <a:tcPr anchor="ctr" horzOverflow="overflow"/>
                </a:tc>
                <a:tc>
                  <a:txBody>
                    <a:bodyPr/>
                    <a:lstStyle>
                      <a:lvl1pPr>
                        <a:spcBef>
                          <a:spcPct val="20000"/>
                        </a:spcBef>
                        <a:buClr>
                          <a:schemeClr val="tx1"/>
                        </a:buClr>
                        <a:defRPr sz="2400">
                          <a:solidFill>
                            <a:srgbClr val="000000"/>
                          </a:solidFill>
                          <a:latin typeface="Garamond" panose="02020404030301010803" pitchFamily="18" charset="0"/>
                        </a:defRPr>
                      </a:lvl1pPr>
                      <a:lvl2pPr>
                        <a:spcBef>
                          <a:spcPct val="20000"/>
                        </a:spcBef>
                        <a:buClr>
                          <a:schemeClr val="tx1"/>
                        </a:buClr>
                        <a:defRPr sz="2200">
                          <a:solidFill>
                            <a:srgbClr val="000000"/>
                          </a:solidFill>
                          <a:latin typeface="Garamond" panose="02020404030301010803" pitchFamily="18" charset="0"/>
                        </a:defRPr>
                      </a:lvl2pPr>
                      <a:lvl3pPr>
                        <a:spcBef>
                          <a:spcPct val="20000"/>
                        </a:spcBef>
                        <a:buClr>
                          <a:schemeClr val="tx1"/>
                        </a:buClr>
                        <a:defRPr sz="2000">
                          <a:solidFill>
                            <a:srgbClr val="000000"/>
                          </a:solidFill>
                          <a:latin typeface="Garamond" panose="02020404030301010803" pitchFamily="18" charset="0"/>
                        </a:defRPr>
                      </a:lvl3pPr>
                      <a:lvl4pPr>
                        <a:spcBef>
                          <a:spcPct val="20000"/>
                        </a:spcBef>
                        <a:buClr>
                          <a:schemeClr val="tx1"/>
                        </a:buClr>
                        <a:defRPr>
                          <a:solidFill>
                            <a:srgbClr val="000000"/>
                          </a:solidFill>
                          <a:latin typeface="Garamond" panose="02020404030301010803" pitchFamily="18" charset="0"/>
                        </a:defRPr>
                      </a:lvl4pPr>
                      <a:lvl5pPr>
                        <a:spcBef>
                          <a:spcPct val="20000"/>
                        </a:spcBef>
                        <a:buClr>
                          <a:schemeClr val="tx1"/>
                        </a:buClr>
                        <a:defRPr>
                          <a:solidFill>
                            <a:srgbClr val="000000"/>
                          </a:solidFill>
                          <a:latin typeface="Garamond" panose="02020404030301010803" pitchFamily="18" charset="0"/>
                        </a:defRPr>
                      </a:lvl5pPr>
                      <a:lvl6pPr fontAlgn="base">
                        <a:spcBef>
                          <a:spcPct val="20000"/>
                        </a:spcBef>
                        <a:spcAft>
                          <a:spcPct val="0"/>
                        </a:spcAft>
                        <a:buClr>
                          <a:schemeClr val="tx1"/>
                        </a:buClr>
                        <a:defRPr>
                          <a:solidFill>
                            <a:srgbClr val="000000"/>
                          </a:solidFill>
                          <a:latin typeface="Garamond" panose="02020404030301010803" pitchFamily="18" charset="0"/>
                        </a:defRPr>
                      </a:lvl6pPr>
                      <a:lvl7pPr fontAlgn="base">
                        <a:spcBef>
                          <a:spcPct val="20000"/>
                        </a:spcBef>
                        <a:spcAft>
                          <a:spcPct val="0"/>
                        </a:spcAft>
                        <a:buClr>
                          <a:schemeClr val="tx1"/>
                        </a:buClr>
                        <a:defRPr>
                          <a:solidFill>
                            <a:srgbClr val="000000"/>
                          </a:solidFill>
                          <a:latin typeface="Garamond" panose="02020404030301010803" pitchFamily="18" charset="0"/>
                        </a:defRPr>
                      </a:lvl7pPr>
                      <a:lvl8pPr fontAlgn="base">
                        <a:spcBef>
                          <a:spcPct val="20000"/>
                        </a:spcBef>
                        <a:spcAft>
                          <a:spcPct val="0"/>
                        </a:spcAft>
                        <a:buClr>
                          <a:schemeClr val="tx1"/>
                        </a:buClr>
                        <a:defRPr>
                          <a:solidFill>
                            <a:srgbClr val="000000"/>
                          </a:solidFill>
                          <a:latin typeface="Garamond" panose="02020404030301010803" pitchFamily="18" charset="0"/>
                        </a:defRPr>
                      </a:lvl8pPr>
                      <a:lvl9pPr fontAlgn="base">
                        <a:spcBef>
                          <a:spcPct val="20000"/>
                        </a:spcBef>
                        <a:spcAft>
                          <a:spcPct val="0"/>
                        </a:spcAft>
                        <a:buClr>
                          <a:schemeClr val="tx1"/>
                        </a:buClr>
                        <a:defRPr>
                          <a:solidFill>
                            <a:srgbClr val="000000"/>
                          </a:solidFill>
                          <a:latin typeface="Garamond" panose="02020404030301010803" pitchFamily="18" charset="0"/>
                        </a:defRPr>
                      </a:lvl9p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800" b="0" i="0" u="none" strike="noStrike" cap="none" normalizeH="0" baseline="0" dirty="0">
                          <a:ln>
                            <a:noFill/>
                          </a:ln>
                          <a:solidFill>
                            <a:srgbClr val="000000"/>
                          </a:solidFill>
                          <a:effectLst/>
                          <a:latin typeface="+mn-lt"/>
                        </a:rPr>
                        <a:t>S</a:t>
                      </a:r>
                    </a:p>
                  </a:txBody>
                  <a:tcPr anchor="ctr" horzOverflow="overflow"/>
                </a:tc>
                <a:extLst>
                  <a:ext uri="{0D108BD9-81ED-4DB2-BD59-A6C34878D82A}">
                    <a16:rowId xmlns:a16="http://schemas.microsoft.com/office/drawing/2014/main" val="10007"/>
                  </a:ext>
                </a:extLst>
              </a:tr>
            </a:tbl>
          </a:graphicData>
        </a:graphic>
      </p:graphicFrame>
      <p:sp>
        <p:nvSpPr>
          <p:cNvPr id="7" name="Arrow: Down 6">
            <a:extLst>
              <a:ext uri="{FF2B5EF4-FFF2-40B4-BE49-F238E27FC236}">
                <a16:creationId xmlns:a16="http://schemas.microsoft.com/office/drawing/2014/main" id="{8729CE55-9C8E-4065-A98A-BFACE28EAC15}"/>
              </a:ext>
            </a:extLst>
          </p:cNvPr>
          <p:cNvSpPr/>
          <p:nvPr/>
        </p:nvSpPr>
        <p:spPr>
          <a:xfrm>
            <a:off x="8761412" y="4625371"/>
            <a:ext cx="685800" cy="838200"/>
          </a:xfrm>
          <a:prstGeom prst="down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HK" dirty="0"/>
          </a:p>
        </p:txBody>
      </p:sp>
      <p:sp>
        <p:nvSpPr>
          <p:cNvPr id="8" name="TextBox 7">
            <a:extLst>
              <a:ext uri="{FF2B5EF4-FFF2-40B4-BE49-F238E27FC236}">
                <a16:creationId xmlns:a16="http://schemas.microsoft.com/office/drawing/2014/main" id="{54108110-0101-4CBB-9768-2E1C66F2C977}"/>
              </a:ext>
            </a:extLst>
          </p:cNvPr>
          <p:cNvSpPr txBox="1"/>
          <p:nvPr/>
        </p:nvSpPr>
        <p:spPr>
          <a:xfrm>
            <a:off x="9447212" y="4859805"/>
            <a:ext cx="1066800" cy="369332"/>
          </a:xfrm>
          <a:prstGeom prst="rect">
            <a:avLst/>
          </a:prstGeom>
          <a:noFill/>
          <a:ln>
            <a:solidFill>
              <a:schemeClr val="bg2"/>
            </a:solidFill>
          </a:ln>
        </p:spPr>
        <p:txBody>
          <a:bodyPr wrap="square" rtlCol="0" anchor="ctr" anchorCtr="1">
            <a:spAutoFit/>
          </a:bodyPr>
          <a:lstStyle/>
          <a:p>
            <a:r>
              <a:rPr lang="en-US" altLang="zh-TW" dirty="0"/>
              <a:t>Training</a:t>
            </a:r>
            <a:endParaRPr lang="en-HK" dirty="0"/>
          </a:p>
        </p:txBody>
      </p:sp>
      <p:sp>
        <p:nvSpPr>
          <p:cNvPr id="11" name="TextBox 10">
            <a:extLst>
              <a:ext uri="{FF2B5EF4-FFF2-40B4-BE49-F238E27FC236}">
                <a16:creationId xmlns:a16="http://schemas.microsoft.com/office/drawing/2014/main" id="{2569C38E-AADD-4284-A769-E1030E20D315}"/>
              </a:ext>
            </a:extLst>
          </p:cNvPr>
          <p:cNvSpPr txBox="1"/>
          <p:nvPr/>
        </p:nvSpPr>
        <p:spPr>
          <a:xfrm>
            <a:off x="11106455" y="2678668"/>
            <a:ext cx="1066800" cy="369332"/>
          </a:xfrm>
          <a:prstGeom prst="rect">
            <a:avLst/>
          </a:prstGeom>
          <a:noFill/>
          <a:ln>
            <a:noFill/>
          </a:ln>
        </p:spPr>
        <p:txBody>
          <a:bodyPr wrap="square" rtlCol="0" anchor="ctr" anchorCtr="1">
            <a:spAutoFit/>
          </a:bodyPr>
          <a:lstStyle/>
          <a:p>
            <a:r>
              <a:rPr lang="en-US" altLang="zh-TW" dirty="0"/>
              <a:t>……  </a:t>
            </a:r>
            <a:endParaRPr lang="en-HK" dirty="0"/>
          </a:p>
        </p:txBody>
      </p:sp>
      <p:sp>
        <p:nvSpPr>
          <p:cNvPr id="12" name="TextBox 11">
            <a:extLst>
              <a:ext uri="{FF2B5EF4-FFF2-40B4-BE49-F238E27FC236}">
                <a16:creationId xmlns:a16="http://schemas.microsoft.com/office/drawing/2014/main" id="{465671C4-8E84-473C-8C99-FE1FB261C36A}"/>
              </a:ext>
            </a:extLst>
          </p:cNvPr>
          <p:cNvSpPr txBox="1"/>
          <p:nvPr/>
        </p:nvSpPr>
        <p:spPr>
          <a:xfrm>
            <a:off x="7195721" y="5707823"/>
            <a:ext cx="3817181" cy="369332"/>
          </a:xfrm>
          <a:prstGeom prst="rect">
            <a:avLst/>
          </a:prstGeom>
          <a:noFill/>
          <a:ln>
            <a:solidFill>
              <a:schemeClr val="bg2"/>
            </a:solidFill>
          </a:ln>
        </p:spPr>
        <p:txBody>
          <a:bodyPr wrap="square" rtlCol="0" anchor="ctr" anchorCtr="1">
            <a:spAutoFit/>
          </a:bodyPr>
          <a:lstStyle/>
          <a:p>
            <a:r>
              <a:rPr lang="en-US" altLang="zh-TW" dirty="0"/>
              <a:t>More Accurate Investment Advice</a:t>
            </a:r>
            <a:endParaRPr lang="en-HK" dirty="0"/>
          </a:p>
        </p:txBody>
      </p:sp>
      <p:sp>
        <p:nvSpPr>
          <p:cNvPr id="3" name="TextBox 2">
            <a:extLst>
              <a:ext uri="{FF2B5EF4-FFF2-40B4-BE49-F238E27FC236}">
                <a16:creationId xmlns:a16="http://schemas.microsoft.com/office/drawing/2014/main" id="{7278877D-E0E8-4B56-AAD5-9CFA18DDE900}"/>
              </a:ext>
            </a:extLst>
          </p:cNvPr>
          <p:cNvSpPr txBox="1"/>
          <p:nvPr/>
        </p:nvSpPr>
        <p:spPr>
          <a:xfrm>
            <a:off x="5027612" y="4393168"/>
            <a:ext cx="3429000" cy="369332"/>
          </a:xfrm>
          <a:prstGeom prst="rect">
            <a:avLst/>
          </a:prstGeom>
          <a:noFill/>
          <a:ln>
            <a:noFill/>
          </a:ln>
        </p:spPr>
        <p:txBody>
          <a:bodyPr wrap="square" rtlCol="0" anchor="ctr" anchorCtr="1">
            <a:spAutoFit/>
          </a:bodyPr>
          <a:lstStyle/>
          <a:p>
            <a:r>
              <a:rPr lang="en-US" dirty="0"/>
              <a:t>* B: Buy S: Sell</a:t>
            </a:r>
            <a:endParaRPr lang="en-HK" dirty="0"/>
          </a:p>
        </p:txBody>
      </p:sp>
      <p:pic>
        <p:nvPicPr>
          <p:cNvPr id="10" name="Picture 9">
            <a:extLst>
              <a:ext uri="{FF2B5EF4-FFF2-40B4-BE49-F238E27FC236}">
                <a16:creationId xmlns:a16="http://schemas.microsoft.com/office/drawing/2014/main" id="{7B3223B6-22F2-4A55-A03B-0C29A6C60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53" y="4691490"/>
            <a:ext cx="6030691" cy="2032666"/>
          </a:xfrm>
          <a:prstGeom prst="rect">
            <a:avLst/>
          </a:prstGeom>
        </p:spPr>
      </p:pic>
    </p:spTree>
    <p:extLst>
      <p:ext uri="{BB962C8B-B14F-4D97-AF65-F5344CB8AC3E}">
        <p14:creationId xmlns:p14="http://schemas.microsoft.com/office/powerpoint/2010/main" val="38154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53589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Optimal Complete Portfolio</a:t>
            </a:r>
          </a:p>
        </p:txBody>
      </p:sp>
      <p:pic>
        <p:nvPicPr>
          <p:cNvPr id="3" name="Picture 2">
            <a:extLst>
              <a:ext uri="{FF2B5EF4-FFF2-40B4-BE49-F238E27FC236}">
                <a16:creationId xmlns:a16="http://schemas.microsoft.com/office/drawing/2014/main" id="{4472F05D-F3FA-4C4C-A7F2-61D5D512A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012" y="1143000"/>
            <a:ext cx="9231013" cy="5487166"/>
          </a:xfrm>
          <a:prstGeom prst="rect">
            <a:avLst/>
          </a:prstGeom>
        </p:spPr>
      </p:pic>
    </p:spTree>
    <p:extLst>
      <p:ext uri="{BB962C8B-B14F-4D97-AF65-F5344CB8AC3E}">
        <p14:creationId xmlns:p14="http://schemas.microsoft.com/office/powerpoint/2010/main" val="19297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E0EF458F-87DF-4BEC-A215-B336230EEFA2}"/>
              </a:ext>
            </a:extLst>
          </p:cNvPr>
          <p:cNvSpPr txBox="1">
            <a:spLocks/>
          </p:cNvSpPr>
          <p:nvPr/>
        </p:nvSpPr>
        <p:spPr>
          <a:xfrm>
            <a:off x="354464" y="533400"/>
            <a:ext cx="3758748" cy="5334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3600" kern="1200">
                <a:solidFill>
                  <a:schemeClr val="tx2"/>
                </a:solidFill>
                <a:latin typeface="+mj-lt"/>
                <a:ea typeface="+mj-ea"/>
                <a:cs typeface="+mj-cs"/>
              </a:defRPr>
            </a:lvl1pPr>
          </a:lstStyle>
          <a:p>
            <a:r>
              <a:rPr lang="en-US" sz="3200" b="1" dirty="0">
                <a:solidFill>
                  <a:schemeClr val="tx1"/>
                </a:solidFill>
              </a:rPr>
              <a:t>Stochastic Calculus</a:t>
            </a:r>
          </a:p>
        </p:txBody>
      </p:sp>
      <p:pic>
        <p:nvPicPr>
          <p:cNvPr id="4" name="Picture 3">
            <a:extLst>
              <a:ext uri="{FF2B5EF4-FFF2-40B4-BE49-F238E27FC236}">
                <a16:creationId xmlns:a16="http://schemas.microsoft.com/office/drawing/2014/main" id="{D39F0B32-E38B-4269-89B9-7337685A5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1600200"/>
            <a:ext cx="4201111" cy="4505954"/>
          </a:xfrm>
          <a:prstGeom prst="rect">
            <a:avLst/>
          </a:prstGeom>
        </p:spPr>
      </p:pic>
      <p:pic>
        <p:nvPicPr>
          <p:cNvPr id="6" name="Picture 5">
            <a:extLst>
              <a:ext uri="{FF2B5EF4-FFF2-40B4-BE49-F238E27FC236}">
                <a16:creationId xmlns:a16="http://schemas.microsoft.com/office/drawing/2014/main" id="{3761C97A-E3B6-474F-A937-2F597134B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600200"/>
            <a:ext cx="4458322" cy="3000794"/>
          </a:xfrm>
          <a:prstGeom prst="rect">
            <a:avLst/>
          </a:prstGeom>
        </p:spPr>
      </p:pic>
    </p:spTree>
    <p:extLst>
      <p:ext uri="{BB962C8B-B14F-4D97-AF65-F5344CB8AC3E}">
        <p14:creationId xmlns:p14="http://schemas.microsoft.com/office/powerpoint/2010/main" val="77137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FC2F2F-F0F6-4B14-840D-CCAF4AA76FDF}"/>
              </a:ext>
            </a:extLst>
          </p:cNvPr>
          <p:cNvSpPr>
            <a:spLocks noGrp="1"/>
          </p:cNvSpPr>
          <p:nvPr>
            <p:ph type="title"/>
          </p:nvPr>
        </p:nvSpPr>
        <p:spPr>
          <a:xfrm>
            <a:off x="74612" y="1600200"/>
            <a:ext cx="2194116" cy="1278329"/>
          </a:xfrm>
          <a:effectLst>
            <a:glow rad="152400">
              <a:srgbClr val="FF0000">
                <a:alpha val="40000"/>
              </a:srgbClr>
            </a:glow>
          </a:effectLst>
        </p:spPr>
        <p:txBody>
          <a:bodyPr>
            <a:normAutofit fontScale="90000"/>
          </a:bodyPr>
          <a:lstStyle/>
          <a:p>
            <a:r>
              <a:rPr lang="en-US" b="1" dirty="0">
                <a:solidFill>
                  <a:schemeClr val="tx1"/>
                </a:solidFill>
              </a:rPr>
              <a:t>Bollinger </a:t>
            </a:r>
            <a:br>
              <a:rPr lang="en-US" b="1" dirty="0">
                <a:solidFill>
                  <a:schemeClr val="tx1"/>
                </a:solidFill>
              </a:rPr>
            </a:br>
            <a:r>
              <a:rPr lang="en-US" b="1" dirty="0">
                <a:solidFill>
                  <a:schemeClr val="tx1"/>
                </a:solidFill>
              </a:rPr>
              <a:t>Bands –</a:t>
            </a:r>
            <a:br>
              <a:rPr lang="en-US" b="1" dirty="0">
                <a:solidFill>
                  <a:schemeClr val="tx1"/>
                </a:solidFill>
              </a:rPr>
            </a:br>
            <a:r>
              <a:rPr lang="en-US" b="1" dirty="0" err="1">
                <a:solidFill>
                  <a:schemeClr val="tx1"/>
                </a:solidFill>
              </a:rPr>
              <a:t>BBands</a:t>
            </a:r>
            <a:endParaRPr lang="en-US" b="1" dirty="0">
              <a:solidFill>
                <a:schemeClr val="tx1"/>
              </a:solidFill>
            </a:endParaRPr>
          </a:p>
        </p:txBody>
      </p:sp>
      <p:pic>
        <p:nvPicPr>
          <p:cNvPr id="9" name="Picture 8">
            <a:extLst>
              <a:ext uri="{FF2B5EF4-FFF2-40B4-BE49-F238E27FC236}">
                <a16:creationId xmlns:a16="http://schemas.microsoft.com/office/drawing/2014/main" id="{8E4D357C-51DC-408F-B451-3FC347BF6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75" y="4495800"/>
            <a:ext cx="5325218" cy="2314898"/>
          </a:xfrm>
          <a:prstGeom prst="rect">
            <a:avLst/>
          </a:prstGeom>
        </p:spPr>
      </p:pic>
      <p:pic>
        <p:nvPicPr>
          <p:cNvPr id="3" name="Picture 2">
            <a:extLst>
              <a:ext uri="{FF2B5EF4-FFF2-40B4-BE49-F238E27FC236}">
                <a16:creationId xmlns:a16="http://schemas.microsoft.com/office/drawing/2014/main" id="{CDE0CC41-7343-45B7-BD07-64F9D6ECE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971" y="118258"/>
            <a:ext cx="9802223" cy="4834742"/>
          </a:xfrm>
          <a:prstGeom prst="rect">
            <a:avLst/>
          </a:prstGeom>
        </p:spPr>
      </p:pic>
    </p:spTree>
    <p:extLst>
      <p:ext uri="{BB962C8B-B14F-4D97-AF65-F5344CB8AC3E}">
        <p14:creationId xmlns:p14="http://schemas.microsoft.com/office/powerpoint/2010/main" val="15592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3037065" y="152400"/>
            <a:ext cx="6114693" cy="609600"/>
          </a:xfrm>
        </p:spPr>
        <p:txBody>
          <a:bodyPr>
            <a:normAutofit fontScale="90000"/>
          </a:bodyPr>
          <a:lstStyle/>
          <a:p>
            <a:r>
              <a:rPr lang="en-US" b="1" dirty="0">
                <a:solidFill>
                  <a:schemeClr val="tx1"/>
                </a:solidFill>
              </a:rPr>
              <a:t>Commodity Channel Index - CCI</a:t>
            </a:r>
          </a:p>
        </p:txBody>
      </p:sp>
      <p:pic>
        <p:nvPicPr>
          <p:cNvPr id="7" name="Picture 6">
            <a:extLst>
              <a:ext uri="{FF2B5EF4-FFF2-40B4-BE49-F238E27FC236}">
                <a16:creationId xmlns:a16="http://schemas.microsoft.com/office/drawing/2014/main" id="{FFEDE382-9F46-476D-BCB5-59481860F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914400"/>
            <a:ext cx="11809412" cy="5824747"/>
          </a:xfrm>
          <a:prstGeom prst="rect">
            <a:avLst/>
          </a:prstGeom>
        </p:spPr>
      </p:pic>
    </p:spTree>
    <p:extLst>
      <p:ext uri="{BB962C8B-B14F-4D97-AF65-F5344CB8AC3E}">
        <p14:creationId xmlns:p14="http://schemas.microsoft.com/office/powerpoint/2010/main" val="21383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A8B0888D-FA90-4C7A-9775-CE567A65857A}"/>
              </a:ext>
            </a:extLst>
          </p:cNvPr>
          <p:cNvSpPr>
            <a:spLocks noGrp="1"/>
          </p:cNvSpPr>
          <p:nvPr>
            <p:ph type="title"/>
          </p:nvPr>
        </p:nvSpPr>
        <p:spPr>
          <a:xfrm>
            <a:off x="1824875" y="152400"/>
            <a:ext cx="8539074" cy="609600"/>
          </a:xfrm>
        </p:spPr>
        <p:txBody>
          <a:bodyPr>
            <a:normAutofit fontScale="90000"/>
          </a:bodyPr>
          <a:lstStyle/>
          <a:p>
            <a:r>
              <a:rPr lang="en-US" b="1" dirty="0">
                <a:solidFill>
                  <a:schemeClr val="tx1"/>
                </a:solidFill>
              </a:rPr>
              <a:t>(Slow) Stochastic Oscillator with J Line - KDJ</a:t>
            </a:r>
          </a:p>
        </p:txBody>
      </p:sp>
      <p:pic>
        <p:nvPicPr>
          <p:cNvPr id="3" name="Picture 2">
            <a:extLst>
              <a:ext uri="{FF2B5EF4-FFF2-40B4-BE49-F238E27FC236}">
                <a16:creationId xmlns:a16="http://schemas.microsoft.com/office/drawing/2014/main" id="{2550654F-A36F-4CFA-B555-D1E4D57C8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6" y="891340"/>
            <a:ext cx="11809412" cy="5824746"/>
          </a:xfrm>
          <a:prstGeom prst="rect">
            <a:avLst/>
          </a:prstGeom>
        </p:spPr>
      </p:pic>
    </p:spTree>
    <p:extLst>
      <p:ext uri="{BB962C8B-B14F-4D97-AF65-F5344CB8AC3E}">
        <p14:creationId xmlns:p14="http://schemas.microsoft.com/office/powerpoint/2010/main" val="15660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presentation on product or servic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spDef>
      <a:spPr>
        <a:ln>
          <a:noFill/>
        </a:ln>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sales presentation on product or service.potx" id="{BB6578FA-E30D-45EC-B849-CACB373ADC90}" vid="{5A523E24-2D1D-4F75-BD91-64E0BBADB4AA}"/>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TM16401371[[fn=Atlas]]</Template>
  <TotalTime>1274</TotalTime>
  <Words>1396</Words>
  <Application>Microsoft Office PowerPoint</Application>
  <PresentationFormat>Custom</PresentationFormat>
  <Paragraphs>252</Paragraphs>
  <Slides>61</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2" baseType="lpstr">
      <vt:lpstr>Calibri (Body)</vt:lpstr>
      <vt:lpstr>DengXian</vt:lpstr>
      <vt:lpstr>新細明體</vt:lpstr>
      <vt:lpstr>Arial</vt:lpstr>
      <vt:lpstr>Calibri</vt:lpstr>
      <vt:lpstr>Cambria</vt:lpstr>
      <vt:lpstr>Cambria Math</vt:lpstr>
      <vt:lpstr>Corbel</vt:lpstr>
      <vt:lpstr>Times New Roman</vt:lpstr>
      <vt:lpstr>Sales presentation on product or service</vt:lpstr>
      <vt:lpstr>Worksheet</vt:lpstr>
      <vt:lpstr>Investment Information Feed System</vt:lpstr>
      <vt:lpstr>Objectives</vt:lpstr>
      <vt:lpstr>Use Case Diagram</vt:lpstr>
      <vt:lpstr>Methodology</vt:lpstr>
      <vt:lpstr>Technical Analysis</vt:lpstr>
      <vt:lpstr>PowerPoint Presentation</vt:lpstr>
      <vt:lpstr>Bollinger  Bands – BBands</vt:lpstr>
      <vt:lpstr>Commodity Channel Index - CCI</vt:lpstr>
      <vt:lpstr>(Slow) Stochastic Oscillator with J Line - KDJ</vt:lpstr>
      <vt:lpstr>Moving Average Convergence/Divergence MACD</vt:lpstr>
      <vt:lpstr>On Balance Volume - OBV</vt:lpstr>
      <vt:lpstr>Parabolic Stop And Reverse - PSAR</vt:lpstr>
      <vt:lpstr>Relative Strength Index - RSI</vt:lpstr>
      <vt:lpstr>PowerPoint Presentation</vt:lpstr>
      <vt:lpstr>PowerPoint Presentation</vt:lpstr>
      <vt:lpstr>PowerPoint Presentation</vt:lpstr>
      <vt:lpstr>Market News</vt:lpstr>
      <vt:lpstr>PowerPoint Presentation</vt:lpstr>
      <vt:lpstr>PowerPoint Presentation</vt:lpstr>
      <vt:lpstr>PowerPoint Presentation</vt:lpstr>
      <vt:lpstr>Assets Management</vt:lpstr>
      <vt:lpstr>PowerPoint Presentation</vt:lpstr>
      <vt:lpstr>PowerPoint Presentation</vt:lpstr>
      <vt:lpstr>PowerPoint Presentation</vt:lpstr>
      <vt:lpstr>PowerPoint Presentation</vt:lpstr>
      <vt:lpstr>PowerPoint Presentation</vt:lpstr>
      <vt:lpstr>Appendix Technical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Modern Portfolio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Information Feed System</dc:title>
  <dc:creator>jay siu</dc:creator>
  <cp:lastModifiedBy>jay siu</cp:lastModifiedBy>
  <cp:revision>120</cp:revision>
  <dcterms:created xsi:type="dcterms:W3CDTF">2018-07-31T02:41:36Z</dcterms:created>
  <dcterms:modified xsi:type="dcterms:W3CDTF">2018-08-28T09:47:45Z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